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media/image33.png" ContentType="image/png"/>
  <Override PartName="/ppt/media/image34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B3DB203-0801-4E4A-97C6-C608FC0C07E6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7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A835757-A286-4FD2-B869-0DAE990B1AA8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3C0F392-1895-4369-BE93-EFA112D74293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E1A2C58-73C8-4729-AEB4-9A322756759F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594E0C4-78B5-44F1-9F5B-7C526AEA6770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C503EF-6FD2-40FA-8BF5-15376C02C929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E597C81-AABD-4F22-9751-B8642CF45973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F630932-0399-4274-943A-1EBD7A84401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54219C7-5A1D-4E0D-B941-E7163E55B1C8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67C1A51-0966-4942-9311-B6AAE8DFAE28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7492B8D-278E-4E5D-9FED-D2EB080FC39E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64E885D-F644-468E-AC25-D4E2C8FDC8E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  <a:ea typeface="SimSu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7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286916-6336-4272-ABB8-2D3DFBC9B24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1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D159D9-81D4-4F4D-8BF3-469EDAA242F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1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B1DF1C6-C4FA-4054-BF05-D27EA3CE63C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1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939311-A7A1-46BA-8571-D20A300B640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DFF52D-DC22-4C11-9C80-EB3F7A54635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2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9AD50BA-355E-4187-A28F-F91310C170D2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B06A386-659A-4F55-A439-1CCCE2C5C6D6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84A7D0A-48D7-49E1-BE49-C256302BCC54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CEED1C6-4727-44AF-AFB0-F463BD37E03F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817212E-FE2A-424D-8768-DEC8B9AA4339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3F2201C-AB40-45A0-9A4F-5BDE50024CB9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23565D9-C80C-4FFD-B8BB-55F2E069B7F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ED81116-81BF-476F-9AB4-F32DDD8C4939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259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24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85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86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575080"/>
            <a:ext cx="69480" cy="62676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8920" y="315612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560520" y="5446800"/>
            <a:ext cx="423360" cy="142056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666720" y="650412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69840" y="3201840"/>
            <a:ext cx="570960" cy="332712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5840" y="228600"/>
            <a:ext cx="7272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54000" y="2944800"/>
            <a:ext cx="5508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534960" y="5478480"/>
            <a:ext cx="131400" cy="102528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538200" y="1398600"/>
            <a:ext cx="144252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641520" y="6529320"/>
            <a:ext cx="112320" cy="33768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534960" y="5359320"/>
            <a:ext cx="25200" cy="22176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590400" y="6245280"/>
            <a:ext cx="16488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20520" y="0"/>
            <a:ext cx="409320" cy="440172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453960" y="4316400"/>
            <a:ext cx="350640" cy="158076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83196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430200" y="4363920"/>
            <a:ext cx="456840" cy="223632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38592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919080" y="6572160"/>
            <a:ext cx="11088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414360" y="4106880"/>
            <a:ext cx="68040" cy="51228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804960" y="3144960"/>
            <a:ext cx="1168200" cy="271728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887400" y="6600960"/>
            <a:ext cx="99720" cy="25200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804960" y="5897520"/>
            <a:ext cx="114120" cy="67428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804960" y="5772240"/>
            <a:ext cx="31320" cy="22824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831960" y="6323040"/>
            <a:ext cx="17424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16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-31680" y="4321080"/>
            <a:ext cx="1395000" cy="780840"/>
          </a:xfrm>
          <a:custGeom>
            <a:avLst/>
            <a:gdLst/>
            <a:ah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dt"/>
          </p:nvPr>
        </p:nvSpPr>
        <p:spPr>
          <a:xfrm>
            <a:off x="7772400" y="6135840"/>
            <a:ext cx="766440" cy="369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20.3.24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ftr"/>
          </p:nvPr>
        </p:nvSpPr>
        <p:spPr>
          <a:xfrm>
            <a:off x="1943280" y="6135840"/>
            <a:ext cx="57160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423720" y="4529160"/>
            <a:ext cx="583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A987939-CD77-49CF-90AC-FE0BDEE1857C}" type="slidenum">
              <a:rPr b="0" lang="ru-RU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2575080"/>
            <a:ext cx="69480" cy="62676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88920" y="315612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3"/>
          <p:cNvSpPr/>
          <p:nvPr/>
        </p:nvSpPr>
        <p:spPr>
          <a:xfrm>
            <a:off x="560520" y="5446800"/>
            <a:ext cx="423360" cy="142056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4"/>
          <p:cNvSpPr/>
          <p:nvPr/>
        </p:nvSpPr>
        <p:spPr>
          <a:xfrm>
            <a:off x="666720" y="650412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5"/>
          <p:cNvSpPr/>
          <p:nvPr/>
        </p:nvSpPr>
        <p:spPr>
          <a:xfrm>
            <a:off x="69840" y="3201840"/>
            <a:ext cx="570960" cy="332712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6"/>
          <p:cNvSpPr/>
          <p:nvPr/>
        </p:nvSpPr>
        <p:spPr>
          <a:xfrm>
            <a:off x="15840" y="228600"/>
            <a:ext cx="7272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7"/>
          <p:cNvSpPr/>
          <p:nvPr/>
        </p:nvSpPr>
        <p:spPr>
          <a:xfrm>
            <a:off x="54000" y="2944800"/>
            <a:ext cx="5508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8"/>
          <p:cNvSpPr/>
          <p:nvPr/>
        </p:nvSpPr>
        <p:spPr>
          <a:xfrm>
            <a:off x="534960" y="5478480"/>
            <a:ext cx="131400" cy="102528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9"/>
          <p:cNvSpPr/>
          <p:nvPr/>
        </p:nvSpPr>
        <p:spPr>
          <a:xfrm>
            <a:off x="538200" y="1398600"/>
            <a:ext cx="144252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10"/>
          <p:cNvSpPr/>
          <p:nvPr/>
        </p:nvSpPr>
        <p:spPr>
          <a:xfrm>
            <a:off x="641520" y="6529320"/>
            <a:ext cx="112320" cy="33768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11"/>
          <p:cNvSpPr/>
          <p:nvPr/>
        </p:nvSpPr>
        <p:spPr>
          <a:xfrm>
            <a:off x="534960" y="5359320"/>
            <a:ext cx="25200" cy="22176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2"/>
          <p:cNvSpPr/>
          <p:nvPr/>
        </p:nvSpPr>
        <p:spPr>
          <a:xfrm>
            <a:off x="590400" y="6245280"/>
            <a:ext cx="16488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3"/>
          <p:cNvSpPr/>
          <p:nvPr/>
        </p:nvSpPr>
        <p:spPr>
          <a:xfrm>
            <a:off x="20520" y="0"/>
            <a:ext cx="409320" cy="440172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4"/>
          <p:cNvSpPr/>
          <p:nvPr/>
        </p:nvSpPr>
        <p:spPr>
          <a:xfrm>
            <a:off x="453960" y="4316400"/>
            <a:ext cx="350640" cy="158076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5"/>
          <p:cNvSpPr/>
          <p:nvPr/>
        </p:nvSpPr>
        <p:spPr>
          <a:xfrm>
            <a:off x="83196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16"/>
          <p:cNvSpPr/>
          <p:nvPr/>
        </p:nvSpPr>
        <p:spPr>
          <a:xfrm>
            <a:off x="430200" y="4363920"/>
            <a:ext cx="456840" cy="223632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17"/>
          <p:cNvSpPr/>
          <p:nvPr/>
        </p:nvSpPr>
        <p:spPr>
          <a:xfrm>
            <a:off x="38592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18"/>
          <p:cNvSpPr/>
          <p:nvPr/>
        </p:nvSpPr>
        <p:spPr>
          <a:xfrm>
            <a:off x="919080" y="6572160"/>
            <a:ext cx="11088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19"/>
          <p:cNvSpPr/>
          <p:nvPr/>
        </p:nvSpPr>
        <p:spPr>
          <a:xfrm>
            <a:off x="414360" y="4106880"/>
            <a:ext cx="68040" cy="51228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0"/>
          <p:cNvSpPr/>
          <p:nvPr/>
        </p:nvSpPr>
        <p:spPr>
          <a:xfrm>
            <a:off x="804960" y="3144960"/>
            <a:ext cx="1168200" cy="271728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1"/>
          <p:cNvSpPr/>
          <p:nvPr/>
        </p:nvSpPr>
        <p:spPr>
          <a:xfrm>
            <a:off x="887400" y="6600960"/>
            <a:ext cx="99720" cy="25200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2"/>
          <p:cNvSpPr/>
          <p:nvPr/>
        </p:nvSpPr>
        <p:spPr>
          <a:xfrm>
            <a:off x="804960" y="5897520"/>
            <a:ext cx="114120" cy="67428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3"/>
          <p:cNvSpPr/>
          <p:nvPr/>
        </p:nvSpPr>
        <p:spPr>
          <a:xfrm>
            <a:off x="804960" y="5772240"/>
            <a:ext cx="31320" cy="22824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4"/>
          <p:cNvSpPr/>
          <p:nvPr/>
        </p:nvSpPr>
        <p:spPr>
          <a:xfrm>
            <a:off x="831960" y="6323040"/>
            <a:ext cx="17424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5"/>
          <p:cNvSpPr/>
          <p:nvPr/>
        </p:nvSpPr>
        <p:spPr>
          <a:xfrm>
            <a:off x="0" y="0"/>
            <a:ext cx="18216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26"/>
          <p:cNvSpPr/>
          <p:nvPr/>
        </p:nvSpPr>
        <p:spPr>
          <a:xfrm flipV="1">
            <a:off x="0" y="711360"/>
            <a:ext cx="135864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PlaceHolder 27"/>
          <p:cNvSpPr>
            <a:spLocks noGrp="1"/>
          </p:cNvSpPr>
          <p:nvPr>
            <p:ph type="dt"/>
          </p:nvPr>
        </p:nvSpPr>
        <p:spPr>
          <a:xfrm>
            <a:off x="7772400" y="6135840"/>
            <a:ext cx="766440" cy="369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20.3.24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92" name="PlaceHolder 28"/>
          <p:cNvSpPr>
            <a:spLocks noGrp="1"/>
          </p:cNvSpPr>
          <p:nvPr>
            <p:ph type="ftr"/>
          </p:nvPr>
        </p:nvSpPr>
        <p:spPr>
          <a:xfrm>
            <a:off x="1943280" y="6135840"/>
            <a:ext cx="57160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93" name="PlaceHolder 29"/>
          <p:cNvSpPr>
            <a:spLocks noGrp="1"/>
          </p:cNvSpPr>
          <p:nvPr>
            <p:ph type="sldNum"/>
          </p:nvPr>
        </p:nvSpPr>
        <p:spPr>
          <a:xfrm>
            <a:off x="511200" y="787320"/>
            <a:ext cx="585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5D831C1-ED69-4C08-992F-DADB8B7DB56C}" type="slidenum">
              <a:rPr b="0" lang="ru-RU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94" name="PlaceHolder 3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2575080"/>
            <a:ext cx="69480" cy="62676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88920" y="315612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"/>
          <p:cNvSpPr/>
          <p:nvPr/>
        </p:nvSpPr>
        <p:spPr>
          <a:xfrm>
            <a:off x="560520" y="5446800"/>
            <a:ext cx="423360" cy="142056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4"/>
          <p:cNvSpPr/>
          <p:nvPr/>
        </p:nvSpPr>
        <p:spPr>
          <a:xfrm>
            <a:off x="666720" y="650412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5"/>
          <p:cNvSpPr/>
          <p:nvPr/>
        </p:nvSpPr>
        <p:spPr>
          <a:xfrm>
            <a:off x="69840" y="3201840"/>
            <a:ext cx="570960" cy="332712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6"/>
          <p:cNvSpPr/>
          <p:nvPr/>
        </p:nvSpPr>
        <p:spPr>
          <a:xfrm>
            <a:off x="15840" y="228600"/>
            <a:ext cx="7272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7"/>
          <p:cNvSpPr/>
          <p:nvPr/>
        </p:nvSpPr>
        <p:spPr>
          <a:xfrm>
            <a:off x="54000" y="2944800"/>
            <a:ext cx="5508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8"/>
          <p:cNvSpPr/>
          <p:nvPr/>
        </p:nvSpPr>
        <p:spPr>
          <a:xfrm>
            <a:off x="534960" y="5478480"/>
            <a:ext cx="131400" cy="102528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9"/>
          <p:cNvSpPr/>
          <p:nvPr/>
        </p:nvSpPr>
        <p:spPr>
          <a:xfrm>
            <a:off x="538200" y="1398600"/>
            <a:ext cx="144252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0"/>
          <p:cNvSpPr/>
          <p:nvPr/>
        </p:nvSpPr>
        <p:spPr>
          <a:xfrm>
            <a:off x="641520" y="6529320"/>
            <a:ext cx="112320" cy="33768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1"/>
          <p:cNvSpPr/>
          <p:nvPr/>
        </p:nvSpPr>
        <p:spPr>
          <a:xfrm>
            <a:off x="534960" y="5359320"/>
            <a:ext cx="25200" cy="22176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2"/>
          <p:cNvSpPr/>
          <p:nvPr/>
        </p:nvSpPr>
        <p:spPr>
          <a:xfrm>
            <a:off x="590400" y="6245280"/>
            <a:ext cx="16488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3"/>
          <p:cNvSpPr/>
          <p:nvPr/>
        </p:nvSpPr>
        <p:spPr>
          <a:xfrm>
            <a:off x="20520" y="0"/>
            <a:ext cx="409320" cy="440172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4"/>
          <p:cNvSpPr/>
          <p:nvPr/>
        </p:nvSpPr>
        <p:spPr>
          <a:xfrm>
            <a:off x="453960" y="4316400"/>
            <a:ext cx="350640" cy="158076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5"/>
          <p:cNvSpPr/>
          <p:nvPr/>
        </p:nvSpPr>
        <p:spPr>
          <a:xfrm>
            <a:off x="83196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6"/>
          <p:cNvSpPr/>
          <p:nvPr/>
        </p:nvSpPr>
        <p:spPr>
          <a:xfrm>
            <a:off x="430200" y="4363920"/>
            <a:ext cx="456840" cy="223632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7"/>
          <p:cNvSpPr/>
          <p:nvPr/>
        </p:nvSpPr>
        <p:spPr>
          <a:xfrm>
            <a:off x="38592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8"/>
          <p:cNvSpPr/>
          <p:nvPr/>
        </p:nvSpPr>
        <p:spPr>
          <a:xfrm>
            <a:off x="919080" y="6572160"/>
            <a:ext cx="11088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9"/>
          <p:cNvSpPr/>
          <p:nvPr/>
        </p:nvSpPr>
        <p:spPr>
          <a:xfrm>
            <a:off x="414360" y="4106880"/>
            <a:ext cx="68040" cy="51228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0"/>
          <p:cNvSpPr/>
          <p:nvPr/>
        </p:nvSpPr>
        <p:spPr>
          <a:xfrm>
            <a:off x="804960" y="3144960"/>
            <a:ext cx="1168200" cy="271728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21"/>
          <p:cNvSpPr/>
          <p:nvPr/>
        </p:nvSpPr>
        <p:spPr>
          <a:xfrm>
            <a:off x="887400" y="6600960"/>
            <a:ext cx="99720" cy="25200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2"/>
          <p:cNvSpPr/>
          <p:nvPr/>
        </p:nvSpPr>
        <p:spPr>
          <a:xfrm>
            <a:off x="804960" y="5897520"/>
            <a:ext cx="114120" cy="67428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3"/>
          <p:cNvSpPr/>
          <p:nvPr/>
        </p:nvSpPr>
        <p:spPr>
          <a:xfrm>
            <a:off x="804960" y="5772240"/>
            <a:ext cx="31320" cy="22824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4"/>
          <p:cNvSpPr/>
          <p:nvPr/>
        </p:nvSpPr>
        <p:spPr>
          <a:xfrm>
            <a:off x="831960" y="6323040"/>
            <a:ext cx="17424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5"/>
          <p:cNvSpPr/>
          <p:nvPr/>
        </p:nvSpPr>
        <p:spPr>
          <a:xfrm>
            <a:off x="0" y="0"/>
            <a:ext cx="18216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5" name="CustomShape 26"/>
          <p:cNvSpPr/>
          <p:nvPr/>
        </p:nvSpPr>
        <p:spPr>
          <a:xfrm flipV="1">
            <a:off x="0" y="711360"/>
            <a:ext cx="135864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PlaceHolder 27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8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Четвертый уровень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8" name="PlaceHolder 29"/>
          <p:cNvSpPr>
            <a:spLocks noGrp="1"/>
          </p:cNvSpPr>
          <p:nvPr>
            <p:ph type="dt"/>
          </p:nvPr>
        </p:nvSpPr>
        <p:spPr>
          <a:xfrm>
            <a:off x="7772400" y="6135840"/>
            <a:ext cx="766440" cy="369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20.3.24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59" name="PlaceHolder 30"/>
          <p:cNvSpPr>
            <a:spLocks noGrp="1"/>
          </p:cNvSpPr>
          <p:nvPr>
            <p:ph type="ftr"/>
          </p:nvPr>
        </p:nvSpPr>
        <p:spPr>
          <a:xfrm>
            <a:off x="1943280" y="6135840"/>
            <a:ext cx="57160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60" name="PlaceHolder 31"/>
          <p:cNvSpPr>
            <a:spLocks noGrp="1"/>
          </p:cNvSpPr>
          <p:nvPr>
            <p:ph type="sldNum"/>
          </p:nvPr>
        </p:nvSpPr>
        <p:spPr>
          <a:xfrm>
            <a:off x="511200" y="787320"/>
            <a:ext cx="585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22F869B-A66E-4A4D-9030-C07B1EF1ECA5}" type="slidenum">
              <a:rPr b="0" lang="ru-RU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2575080"/>
            <a:ext cx="69480" cy="62676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88920" y="315612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560520" y="5446800"/>
            <a:ext cx="423360" cy="142056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666720" y="650412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5"/>
          <p:cNvSpPr/>
          <p:nvPr/>
        </p:nvSpPr>
        <p:spPr>
          <a:xfrm>
            <a:off x="69840" y="3201840"/>
            <a:ext cx="570960" cy="332712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6"/>
          <p:cNvSpPr/>
          <p:nvPr/>
        </p:nvSpPr>
        <p:spPr>
          <a:xfrm>
            <a:off x="15840" y="228600"/>
            <a:ext cx="7272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7"/>
          <p:cNvSpPr/>
          <p:nvPr/>
        </p:nvSpPr>
        <p:spPr>
          <a:xfrm>
            <a:off x="54000" y="2944800"/>
            <a:ext cx="5508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8"/>
          <p:cNvSpPr/>
          <p:nvPr/>
        </p:nvSpPr>
        <p:spPr>
          <a:xfrm>
            <a:off x="534960" y="5478480"/>
            <a:ext cx="131400" cy="102528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9"/>
          <p:cNvSpPr/>
          <p:nvPr/>
        </p:nvSpPr>
        <p:spPr>
          <a:xfrm>
            <a:off x="538200" y="1398600"/>
            <a:ext cx="144252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0"/>
          <p:cNvSpPr/>
          <p:nvPr/>
        </p:nvSpPr>
        <p:spPr>
          <a:xfrm>
            <a:off x="641520" y="6529320"/>
            <a:ext cx="112320" cy="33768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1"/>
          <p:cNvSpPr/>
          <p:nvPr/>
        </p:nvSpPr>
        <p:spPr>
          <a:xfrm>
            <a:off x="534960" y="5359320"/>
            <a:ext cx="25200" cy="22176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2"/>
          <p:cNvSpPr/>
          <p:nvPr/>
        </p:nvSpPr>
        <p:spPr>
          <a:xfrm>
            <a:off x="590400" y="6245280"/>
            <a:ext cx="16488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3"/>
          <p:cNvSpPr/>
          <p:nvPr/>
        </p:nvSpPr>
        <p:spPr>
          <a:xfrm>
            <a:off x="20520" y="0"/>
            <a:ext cx="409320" cy="440172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4"/>
          <p:cNvSpPr/>
          <p:nvPr/>
        </p:nvSpPr>
        <p:spPr>
          <a:xfrm>
            <a:off x="453960" y="4316400"/>
            <a:ext cx="350640" cy="158076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15"/>
          <p:cNvSpPr/>
          <p:nvPr/>
        </p:nvSpPr>
        <p:spPr>
          <a:xfrm>
            <a:off x="83196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6"/>
          <p:cNvSpPr/>
          <p:nvPr/>
        </p:nvSpPr>
        <p:spPr>
          <a:xfrm>
            <a:off x="430200" y="4363920"/>
            <a:ext cx="456840" cy="223632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7"/>
          <p:cNvSpPr/>
          <p:nvPr/>
        </p:nvSpPr>
        <p:spPr>
          <a:xfrm>
            <a:off x="38592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8"/>
          <p:cNvSpPr/>
          <p:nvPr/>
        </p:nvSpPr>
        <p:spPr>
          <a:xfrm>
            <a:off x="919080" y="6572160"/>
            <a:ext cx="11088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9"/>
          <p:cNvSpPr/>
          <p:nvPr/>
        </p:nvSpPr>
        <p:spPr>
          <a:xfrm>
            <a:off x="414360" y="4106880"/>
            <a:ext cx="68040" cy="51228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20"/>
          <p:cNvSpPr/>
          <p:nvPr/>
        </p:nvSpPr>
        <p:spPr>
          <a:xfrm>
            <a:off x="804960" y="3144960"/>
            <a:ext cx="1168200" cy="271728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1"/>
          <p:cNvSpPr/>
          <p:nvPr/>
        </p:nvSpPr>
        <p:spPr>
          <a:xfrm>
            <a:off x="887400" y="6600960"/>
            <a:ext cx="99720" cy="25200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2"/>
          <p:cNvSpPr/>
          <p:nvPr/>
        </p:nvSpPr>
        <p:spPr>
          <a:xfrm>
            <a:off x="804960" y="5897520"/>
            <a:ext cx="114120" cy="67428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3"/>
          <p:cNvSpPr/>
          <p:nvPr/>
        </p:nvSpPr>
        <p:spPr>
          <a:xfrm>
            <a:off x="804960" y="5772240"/>
            <a:ext cx="31320" cy="22824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4"/>
          <p:cNvSpPr/>
          <p:nvPr/>
        </p:nvSpPr>
        <p:spPr>
          <a:xfrm>
            <a:off x="831960" y="6323040"/>
            <a:ext cx="17424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25"/>
          <p:cNvSpPr/>
          <p:nvPr/>
        </p:nvSpPr>
        <p:spPr>
          <a:xfrm>
            <a:off x="0" y="0"/>
            <a:ext cx="18216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" name="CustomShape 26"/>
          <p:cNvSpPr/>
          <p:nvPr/>
        </p:nvSpPr>
        <p:spPr>
          <a:xfrm flipV="1">
            <a:off x="0" y="711360"/>
            <a:ext cx="135864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PlaceHolder 27"/>
          <p:cNvSpPr>
            <a:spLocks noGrp="1"/>
          </p:cNvSpPr>
          <p:nvPr>
            <p:ph type="dt"/>
          </p:nvPr>
        </p:nvSpPr>
        <p:spPr>
          <a:xfrm>
            <a:off x="7772400" y="6135840"/>
            <a:ext cx="766440" cy="369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20.3.24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22" name="PlaceHolder 28"/>
          <p:cNvSpPr>
            <a:spLocks noGrp="1"/>
          </p:cNvSpPr>
          <p:nvPr>
            <p:ph type="ftr"/>
          </p:nvPr>
        </p:nvSpPr>
        <p:spPr>
          <a:xfrm>
            <a:off x="1943280" y="6135840"/>
            <a:ext cx="57160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23" name="PlaceHolder 29"/>
          <p:cNvSpPr>
            <a:spLocks noGrp="1"/>
          </p:cNvSpPr>
          <p:nvPr>
            <p:ph type="sldNum"/>
          </p:nvPr>
        </p:nvSpPr>
        <p:spPr>
          <a:xfrm>
            <a:off x="511200" y="787320"/>
            <a:ext cx="585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F74BBC6-F750-49A5-A063-2EF69750E1F6}" type="slidenum">
              <a:rPr b="0" lang="ru-RU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24" name="PlaceHolder 3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0" y="2575080"/>
            <a:ext cx="69480" cy="62676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88920" y="315612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"/>
          <p:cNvSpPr/>
          <p:nvPr/>
        </p:nvSpPr>
        <p:spPr>
          <a:xfrm>
            <a:off x="560520" y="5446800"/>
            <a:ext cx="423360" cy="142056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4"/>
          <p:cNvSpPr/>
          <p:nvPr/>
        </p:nvSpPr>
        <p:spPr>
          <a:xfrm>
            <a:off x="666720" y="650412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5"/>
          <p:cNvSpPr/>
          <p:nvPr/>
        </p:nvSpPr>
        <p:spPr>
          <a:xfrm>
            <a:off x="69840" y="3201840"/>
            <a:ext cx="570960" cy="332712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6"/>
          <p:cNvSpPr/>
          <p:nvPr/>
        </p:nvSpPr>
        <p:spPr>
          <a:xfrm>
            <a:off x="15840" y="228600"/>
            <a:ext cx="7272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7"/>
          <p:cNvSpPr/>
          <p:nvPr/>
        </p:nvSpPr>
        <p:spPr>
          <a:xfrm>
            <a:off x="54000" y="2944800"/>
            <a:ext cx="5508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8"/>
          <p:cNvSpPr/>
          <p:nvPr/>
        </p:nvSpPr>
        <p:spPr>
          <a:xfrm>
            <a:off x="534960" y="5478480"/>
            <a:ext cx="131400" cy="102528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9"/>
          <p:cNvSpPr/>
          <p:nvPr/>
        </p:nvSpPr>
        <p:spPr>
          <a:xfrm>
            <a:off x="538200" y="1398600"/>
            <a:ext cx="144252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10"/>
          <p:cNvSpPr/>
          <p:nvPr/>
        </p:nvSpPr>
        <p:spPr>
          <a:xfrm>
            <a:off x="641520" y="6529320"/>
            <a:ext cx="112320" cy="33768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11"/>
          <p:cNvSpPr/>
          <p:nvPr/>
        </p:nvSpPr>
        <p:spPr>
          <a:xfrm>
            <a:off x="534960" y="5359320"/>
            <a:ext cx="25200" cy="22176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12"/>
          <p:cNvSpPr/>
          <p:nvPr/>
        </p:nvSpPr>
        <p:spPr>
          <a:xfrm>
            <a:off x="590400" y="6245280"/>
            <a:ext cx="16488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13"/>
          <p:cNvSpPr/>
          <p:nvPr/>
        </p:nvSpPr>
        <p:spPr>
          <a:xfrm>
            <a:off x="20520" y="0"/>
            <a:ext cx="409320" cy="440172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14"/>
          <p:cNvSpPr/>
          <p:nvPr/>
        </p:nvSpPr>
        <p:spPr>
          <a:xfrm>
            <a:off x="453960" y="4316400"/>
            <a:ext cx="350640" cy="158076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15"/>
          <p:cNvSpPr/>
          <p:nvPr/>
        </p:nvSpPr>
        <p:spPr>
          <a:xfrm>
            <a:off x="83196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16"/>
          <p:cNvSpPr/>
          <p:nvPr/>
        </p:nvSpPr>
        <p:spPr>
          <a:xfrm>
            <a:off x="430200" y="4363920"/>
            <a:ext cx="456840" cy="223632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17"/>
          <p:cNvSpPr/>
          <p:nvPr/>
        </p:nvSpPr>
        <p:spPr>
          <a:xfrm>
            <a:off x="38592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18"/>
          <p:cNvSpPr/>
          <p:nvPr/>
        </p:nvSpPr>
        <p:spPr>
          <a:xfrm>
            <a:off x="919080" y="6572160"/>
            <a:ext cx="11088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19"/>
          <p:cNvSpPr/>
          <p:nvPr/>
        </p:nvSpPr>
        <p:spPr>
          <a:xfrm>
            <a:off x="414360" y="4106880"/>
            <a:ext cx="68040" cy="51228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20"/>
          <p:cNvSpPr/>
          <p:nvPr/>
        </p:nvSpPr>
        <p:spPr>
          <a:xfrm>
            <a:off x="804960" y="3144960"/>
            <a:ext cx="1168200" cy="271728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1"/>
          <p:cNvSpPr/>
          <p:nvPr/>
        </p:nvSpPr>
        <p:spPr>
          <a:xfrm>
            <a:off x="887400" y="6600960"/>
            <a:ext cx="99720" cy="25200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22"/>
          <p:cNvSpPr/>
          <p:nvPr/>
        </p:nvSpPr>
        <p:spPr>
          <a:xfrm>
            <a:off x="804960" y="5897520"/>
            <a:ext cx="114120" cy="67428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23"/>
          <p:cNvSpPr/>
          <p:nvPr/>
        </p:nvSpPr>
        <p:spPr>
          <a:xfrm>
            <a:off x="804960" y="5772240"/>
            <a:ext cx="31320" cy="22824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4"/>
          <p:cNvSpPr/>
          <p:nvPr/>
        </p:nvSpPr>
        <p:spPr>
          <a:xfrm>
            <a:off x="831960" y="6323040"/>
            <a:ext cx="17424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25"/>
          <p:cNvSpPr/>
          <p:nvPr/>
        </p:nvSpPr>
        <p:spPr>
          <a:xfrm>
            <a:off x="0" y="0"/>
            <a:ext cx="18216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5" name="CustomShape 26"/>
          <p:cNvSpPr/>
          <p:nvPr/>
        </p:nvSpPr>
        <p:spPr>
          <a:xfrm flipV="1">
            <a:off x="0" y="711360"/>
            <a:ext cx="135864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PlaceHolder 27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8"/>
          <p:cNvSpPr>
            <a:spLocks noGrp="1"/>
          </p:cNvSpPr>
          <p:nvPr>
            <p:ph type="dt"/>
          </p:nvPr>
        </p:nvSpPr>
        <p:spPr>
          <a:xfrm>
            <a:off x="7772400" y="6135840"/>
            <a:ext cx="766440" cy="369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20.3.24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88" name="PlaceHolder 29"/>
          <p:cNvSpPr>
            <a:spLocks noGrp="1"/>
          </p:cNvSpPr>
          <p:nvPr>
            <p:ph type="ftr"/>
          </p:nvPr>
        </p:nvSpPr>
        <p:spPr>
          <a:xfrm>
            <a:off x="1943280" y="6135840"/>
            <a:ext cx="57160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89" name="PlaceHolder 30"/>
          <p:cNvSpPr>
            <a:spLocks noGrp="1"/>
          </p:cNvSpPr>
          <p:nvPr>
            <p:ph type="sldNum"/>
          </p:nvPr>
        </p:nvSpPr>
        <p:spPr>
          <a:xfrm>
            <a:off x="511200" y="787320"/>
            <a:ext cx="585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010C527-370D-4D6E-A816-271B421005AD}" type="slidenum">
              <a:rPr b="0" lang="ru-RU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90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0" y="2575080"/>
            <a:ext cx="69480" cy="62676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2"/>
          <p:cNvSpPr/>
          <p:nvPr/>
        </p:nvSpPr>
        <p:spPr>
          <a:xfrm>
            <a:off x="88920" y="315612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3"/>
          <p:cNvSpPr/>
          <p:nvPr/>
        </p:nvSpPr>
        <p:spPr>
          <a:xfrm>
            <a:off x="560520" y="5446800"/>
            <a:ext cx="423360" cy="142056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4"/>
          <p:cNvSpPr/>
          <p:nvPr/>
        </p:nvSpPr>
        <p:spPr>
          <a:xfrm>
            <a:off x="666720" y="650412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5"/>
          <p:cNvSpPr/>
          <p:nvPr/>
        </p:nvSpPr>
        <p:spPr>
          <a:xfrm>
            <a:off x="69840" y="3201840"/>
            <a:ext cx="570960" cy="332712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6"/>
          <p:cNvSpPr/>
          <p:nvPr/>
        </p:nvSpPr>
        <p:spPr>
          <a:xfrm>
            <a:off x="15840" y="228600"/>
            <a:ext cx="7272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7"/>
          <p:cNvSpPr/>
          <p:nvPr/>
        </p:nvSpPr>
        <p:spPr>
          <a:xfrm>
            <a:off x="54000" y="2944800"/>
            <a:ext cx="5508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8"/>
          <p:cNvSpPr/>
          <p:nvPr/>
        </p:nvSpPr>
        <p:spPr>
          <a:xfrm>
            <a:off x="534960" y="5478480"/>
            <a:ext cx="131400" cy="102528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9"/>
          <p:cNvSpPr/>
          <p:nvPr/>
        </p:nvSpPr>
        <p:spPr>
          <a:xfrm>
            <a:off x="538200" y="1398600"/>
            <a:ext cx="144252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10"/>
          <p:cNvSpPr/>
          <p:nvPr/>
        </p:nvSpPr>
        <p:spPr>
          <a:xfrm>
            <a:off x="641520" y="6529320"/>
            <a:ext cx="112320" cy="33768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11"/>
          <p:cNvSpPr/>
          <p:nvPr/>
        </p:nvSpPr>
        <p:spPr>
          <a:xfrm>
            <a:off x="534960" y="5359320"/>
            <a:ext cx="25200" cy="22176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12"/>
          <p:cNvSpPr/>
          <p:nvPr/>
        </p:nvSpPr>
        <p:spPr>
          <a:xfrm>
            <a:off x="590400" y="6245280"/>
            <a:ext cx="16488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13"/>
          <p:cNvSpPr/>
          <p:nvPr/>
        </p:nvSpPr>
        <p:spPr>
          <a:xfrm>
            <a:off x="20520" y="0"/>
            <a:ext cx="409320" cy="440172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14"/>
          <p:cNvSpPr/>
          <p:nvPr/>
        </p:nvSpPr>
        <p:spPr>
          <a:xfrm>
            <a:off x="453960" y="4316400"/>
            <a:ext cx="350640" cy="158076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15"/>
          <p:cNvSpPr/>
          <p:nvPr/>
        </p:nvSpPr>
        <p:spPr>
          <a:xfrm>
            <a:off x="83196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16"/>
          <p:cNvSpPr/>
          <p:nvPr/>
        </p:nvSpPr>
        <p:spPr>
          <a:xfrm>
            <a:off x="430200" y="4363920"/>
            <a:ext cx="456840" cy="223632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17"/>
          <p:cNvSpPr/>
          <p:nvPr/>
        </p:nvSpPr>
        <p:spPr>
          <a:xfrm>
            <a:off x="38592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18"/>
          <p:cNvSpPr/>
          <p:nvPr/>
        </p:nvSpPr>
        <p:spPr>
          <a:xfrm>
            <a:off x="919080" y="6572160"/>
            <a:ext cx="11088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19"/>
          <p:cNvSpPr/>
          <p:nvPr/>
        </p:nvSpPr>
        <p:spPr>
          <a:xfrm>
            <a:off x="414360" y="4106880"/>
            <a:ext cx="68040" cy="51228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0"/>
          <p:cNvSpPr/>
          <p:nvPr/>
        </p:nvSpPr>
        <p:spPr>
          <a:xfrm>
            <a:off x="804960" y="3144960"/>
            <a:ext cx="1168200" cy="271728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1"/>
          <p:cNvSpPr/>
          <p:nvPr/>
        </p:nvSpPr>
        <p:spPr>
          <a:xfrm>
            <a:off x="887400" y="6600960"/>
            <a:ext cx="99720" cy="25200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2"/>
          <p:cNvSpPr/>
          <p:nvPr/>
        </p:nvSpPr>
        <p:spPr>
          <a:xfrm>
            <a:off x="804960" y="5897520"/>
            <a:ext cx="114120" cy="67428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23"/>
          <p:cNvSpPr/>
          <p:nvPr/>
        </p:nvSpPr>
        <p:spPr>
          <a:xfrm>
            <a:off x="804960" y="5772240"/>
            <a:ext cx="31320" cy="22824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24"/>
          <p:cNvSpPr/>
          <p:nvPr/>
        </p:nvSpPr>
        <p:spPr>
          <a:xfrm>
            <a:off x="831960" y="6323040"/>
            <a:ext cx="17424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25"/>
          <p:cNvSpPr/>
          <p:nvPr/>
        </p:nvSpPr>
        <p:spPr>
          <a:xfrm>
            <a:off x="0" y="0"/>
            <a:ext cx="18216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" name="PlaceHolder 26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600" cy="1468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27"/>
          <p:cNvSpPr>
            <a:spLocks noGrp="1"/>
          </p:cNvSpPr>
          <p:nvPr>
            <p:ph type="sldNum"/>
          </p:nvPr>
        </p:nvSpPr>
        <p:spPr>
          <a:xfrm>
            <a:off x="511200" y="787320"/>
            <a:ext cx="585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C4E2D8-9D17-4678-8966-D595D39C819D}" type="slidenum"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352" name="PlaceHolder 2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5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1043640" y="2058480"/>
            <a:ext cx="7703280" cy="1736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Организация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приёма в 1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2024-2025 учебный год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539640" y="1440"/>
            <a:ext cx="7750080" cy="81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Муниципальное бюджетное общеобразовательное учреждение Бажын-Алаакская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средняя общеобразовательная школа имени Чылгычы Чимит-Доржуевича Ондар Дзун-Хемчикского кожууна Республики Тыва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1619280" y="3789360"/>
            <a:ext cx="6984720" cy="70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Информация для родителей (законных представителей)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будущих первоклассников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58920" y="0"/>
            <a:ext cx="8784720" cy="107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Предоставление документов </a:t>
            </a:r>
            <a:r>
              <a:rPr b="1" lang="ru-RU" sz="24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4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образовательную организацию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179280" y="1197000"/>
            <a:ext cx="8784720" cy="439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90000"/>
              </a:lnSpc>
              <a:buClr>
                <a:srgbClr val="ec1e0e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Документы предоставляются только в одну образовательную организацию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при получении приглашения из нескольких ОО родителям необходимо определиться с выбором школы;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90000"/>
              </a:lnSpc>
              <a:buClr>
                <a:srgbClr val="35353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Документы предоставляются </a:t>
            </a:r>
            <a:r>
              <a:rPr b="1" lang="ru-RU" sz="24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лично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родителями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соответствии с графиком приема документов;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90000"/>
              </a:lnSpc>
              <a:buClr>
                <a:srgbClr val="35353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случае неявки </a:t>
            </a:r>
            <a:r>
              <a:rPr b="1" lang="ru-RU" sz="24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родителя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(законного представителя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468360" y="1636560"/>
            <a:ext cx="8569080" cy="4478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114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свидетельство о рождении ребенка;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114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114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1249200" y="907920"/>
            <a:ext cx="7703640" cy="70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Родители (законные представители) предоставляют следующие документы: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1908000" y="217440"/>
            <a:ext cx="6479640" cy="94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Документы для приема в 1 класс</a:t>
            </a: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358920" y="0"/>
            <a:ext cx="8784720" cy="907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Документы, подтверждающие </a:t>
            </a: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проживание ребенка на закрепленной территории</a:t>
            </a:r>
            <a:r>
              <a:rPr b="0" lang="ru-RU" sz="32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0" y="1484280"/>
            <a:ext cx="8784720" cy="439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3"/>
          <p:cNvSpPr/>
          <p:nvPr/>
        </p:nvSpPr>
        <p:spPr>
          <a:xfrm>
            <a:off x="785880" y="1027440"/>
            <a:ext cx="8214840" cy="579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114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свидетельство о регистрации ребенка по месту жительства (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форма № 8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114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свидетельство о регистрации ребенка по месту пребывания (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№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114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паспорт одного из родителей (законных представителей) с отметкой о регистрации по месту жительства;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114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справка о регистрации по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форме № 9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114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Родители (законные представители) предоставляют один из перечисленных документов.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0" y="189000"/>
            <a:ext cx="8784720" cy="1152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Принятие решения о приеме </a:t>
            </a:r>
            <a:r>
              <a:rPr b="1" lang="ru-RU" sz="28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8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или об отказе в приеме в первый класс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468360" y="1557360"/>
            <a:ext cx="8135640" cy="424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Зачисление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первый класс образовательной организации оформляется приказом в течение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 рабочих дней после завершения приема заявлений (30.06 текущего года)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2-ом этапе – через 5  рабочих дней после приёма оригиналов документов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 принятии решения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 отказе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зачислении должностное лицо образовательной организации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течение 3 рабочих дней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после принятия такого решения направляет родителю уведомление об отказе в зачислении.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250920" y="189000"/>
            <a:ext cx="8534160" cy="1152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</a:t>
            </a: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Основания для  отказа в приёме документов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179280" y="1357200"/>
            <a:ext cx="8605440" cy="485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обращение лица, не относящегося к категории заявителей;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подача заявления в период, отличающийся от периода предоставления услуги;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 предоставление в образовательную организацию документов, необходимых для получения услуги;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отсутствие свободных мест в образовательной организации;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042920" y="692280"/>
            <a:ext cx="7776720" cy="1796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Конфликтная  комиссия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находится в отделе образования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Администрации  находится по адресу: …………..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826920" y="2924280"/>
            <a:ext cx="7848360" cy="264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2477520" y="516240"/>
            <a:ext cx="5541480" cy="752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Обновлённые стандарты ФГОС</a:t>
            </a:r>
            <a:r>
              <a:rPr b="1" lang="ru-RU" sz="36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539640" y="1377000"/>
            <a:ext cx="8424720" cy="31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</a:rPr>
              <a:t>•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1 сентября 2022 года в каждой школе РФ начали действовать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обновленные ФГОС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обновлённых ФГОС сформулированы максимально конкретные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требования к предметам всей школьной программы соответствующего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уровня, позволяющие ответить на вопросы: </a:t>
            </a:r>
            <a:r>
              <a:rPr b="0" lang="ru-RU" sz="2000" spc="-1" strike="noStrike">
                <a:solidFill>
                  <a:srgbClr val="c1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что конкретно школьник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1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будет знать, чем овладеет и что освоит.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Расширена вариативность выбора. Наряду с привычными механизмами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вариативности у школы появляется </a:t>
            </a:r>
            <a:r>
              <a:rPr b="0" lang="ru-RU" sz="2000" spc="-1" strike="noStrike">
                <a:solidFill>
                  <a:srgbClr val="c1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возможность разрабатывать 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1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реализовывать программы углубленного изучения отдельных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1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предметов.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32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2016000" cy="791640"/>
          </a:xfrm>
          <a:prstGeom prst="rect">
            <a:avLst/>
          </a:prstGeom>
          <a:ln w="9360">
            <a:noFill/>
          </a:ln>
        </p:spPr>
      </p:pic>
      <p:pic>
        <p:nvPicPr>
          <p:cNvPr id="433" name="Picture 2" descr=""/>
          <p:cNvPicPr/>
          <p:nvPr/>
        </p:nvPicPr>
        <p:blipFill>
          <a:blip r:embed="rId2"/>
          <a:stretch/>
        </p:blipFill>
        <p:spPr>
          <a:xfrm>
            <a:off x="2843640" y="4437000"/>
            <a:ext cx="3816000" cy="239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611640" y="2291400"/>
            <a:ext cx="3384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97" strike="noStrike">
                <a:solidFill>
                  <a:srgbClr val="e1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   программы: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1042920" y="2770200"/>
            <a:ext cx="7921440" cy="124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2880" indent="-272520">
              <a:lnSpc>
                <a:spcPct val="100000"/>
              </a:lnSpc>
            </a:pP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	</a:t>
            </a: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Воспитание гуманного, творческого, социально-активного человека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72880" indent="-272520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Задачи программы: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1116000" y="4044960"/>
            <a:ext cx="7848360" cy="242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Формирование у детей: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9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познавательной активности;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9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творческих способностей;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9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умения планировать учебную работу;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9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умения пользоваться различными справочными материалами;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6000">
              <a:lnSpc>
                <a:spcPct val="9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способности к самооценке и самоконтролю.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37" name="CustomShape 4"/>
          <p:cNvSpPr/>
          <p:nvPr/>
        </p:nvSpPr>
        <p:spPr>
          <a:xfrm>
            <a:off x="1979640" y="390600"/>
            <a:ext cx="5687640" cy="94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Образовательная программа  «Школа России»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38" name="Рисунок 7" descr=""/>
          <p:cNvPicPr/>
          <p:nvPr/>
        </p:nvPicPr>
        <p:blipFill>
          <a:blip r:embed="rId1"/>
          <a:srcRect l="11549" t="45966" r="13559" b="23016"/>
          <a:stretch/>
        </p:blipFill>
        <p:spPr>
          <a:xfrm>
            <a:off x="2484360" y="1268280"/>
            <a:ext cx="4319280" cy="1053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317520" y="115920"/>
            <a:ext cx="8712000" cy="43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Преимущества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УМК «Школа России»: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1c43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1c43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родители </a:t>
            </a:r>
            <a:r>
              <a:rPr b="0" lang="ru-RU" sz="2400" spc="-1" strike="noStrike" u="sng">
                <a:solidFill>
                  <a:srgbClr val="1c43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легко разбираются как в содержании, так и в требованиях программы;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1c43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40" name="Picture 5" descr=""/>
          <p:cNvPicPr/>
          <p:nvPr/>
        </p:nvPicPr>
        <p:blipFill>
          <a:blip r:embed="rId1"/>
          <a:stretch/>
        </p:blipFill>
        <p:spPr>
          <a:xfrm>
            <a:off x="428760" y="4713120"/>
            <a:ext cx="1307880" cy="15444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1" name="Picture 5" descr=""/>
          <p:cNvPicPr/>
          <p:nvPr/>
        </p:nvPicPr>
        <p:blipFill>
          <a:blip r:embed="rId2"/>
          <a:stretch/>
        </p:blipFill>
        <p:spPr>
          <a:xfrm>
            <a:off x="1214280" y="5286240"/>
            <a:ext cx="993240" cy="13456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2" name="Picture 5" descr=""/>
          <p:cNvPicPr/>
          <p:nvPr/>
        </p:nvPicPr>
        <p:blipFill>
          <a:blip r:embed="rId3"/>
          <a:stretch/>
        </p:blipFill>
        <p:spPr>
          <a:xfrm>
            <a:off x="2286000" y="4641840"/>
            <a:ext cx="1134720" cy="15505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3" name="Picture 5" descr=""/>
          <p:cNvPicPr/>
          <p:nvPr/>
        </p:nvPicPr>
        <p:blipFill>
          <a:blip r:embed="rId4"/>
          <a:stretch/>
        </p:blipFill>
        <p:spPr>
          <a:xfrm>
            <a:off x="2857680" y="5357880"/>
            <a:ext cx="920520" cy="11901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4" name="Picture 17" descr=""/>
          <p:cNvPicPr/>
          <p:nvPr/>
        </p:nvPicPr>
        <p:blipFill>
          <a:blip r:embed="rId5"/>
          <a:stretch/>
        </p:blipFill>
        <p:spPr>
          <a:xfrm>
            <a:off x="3857760" y="4714920"/>
            <a:ext cx="1244160" cy="15793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5" name="Picture 19" descr=""/>
          <p:cNvPicPr/>
          <p:nvPr/>
        </p:nvPicPr>
        <p:blipFill>
          <a:blip r:embed="rId6"/>
          <a:stretch/>
        </p:blipFill>
        <p:spPr>
          <a:xfrm>
            <a:off x="4572000" y="5286240"/>
            <a:ext cx="899640" cy="12855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6" name="Picture 5" descr=""/>
          <p:cNvPicPr/>
          <p:nvPr/>
        </p:nvPicPr>
        <p:blipFill>
          <a:blip r:embed="rId7"/>
          <a:stretch/>
        </p:blipFill>
        <p:spPr>
          <a:xfrm>
            <a:off x="5643720" y="4716360"/>
            <a:ext cx="1142640" cy="15984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7" name="Picture 5" descr=""/>
          <p:cNvPicPr/>
          <p:nvPr/>
        </p:nvPicPr>
        <p:blipFill>
          <a:blip r:embed="rId8"/>
          <a:stretch/>
        </p:blipFill>
        <p:spPr>
          <a:xfrm>
            <a:off x="6215040" y="5286240"/>
            <a:ext cx="914040" cy="12427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8" name="Picture 13" descr=""/>
          <p:cNvPicPr/>
          <p:nvPr/>
        </p:nvPicPr>
        <p:blipFill>
          <a:blip r:embed="rId9"/>
          <a:stretch/>
        </p:blipFill>
        <p:spPr>
          <a:xfrm>
            <a:off x="7215120" y="4643280"/>
            <a:ext cx="1242720" cy="15714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449" name="Picture 15" descr=""/>
          <p:cNvPicPr/>
          <p:nvPr/>
        </p:nvPicPr>
        <p:blipFill>
          <a:blip r:embed="rId10"/>
          <a:stretch/>
        </p:blipFill>
        <p:spPr>
          <a:xfrm>
            <a:off x="7915320" y="5126040"/>
            <a:ext cx="944280" cy="13744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1403280" y="260280"/>
            <a:ext cx="5616360" cy="804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Предметы  учебного  плана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1332000" y="1125360"/>
            <a:ext cx="7343280" cy="51811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Русский язык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Математика                   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Финансовая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Окружающий  мир       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грамотность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ИЗО 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Технология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Физическая культура 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Литературное чтение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Музыка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52" name="Picture 35" descr=""/>
          <p:cNvPicPr/>
          <p:nvPr/>
        </p:nvPicPr>
        <p:blipFill>
          <a:blip r:embed="rId1"/>
          <a:stretch/>
        </p:blipFill>
        <p:spPr>
          <a:xfrm>
            <a:off x="6156360" y="3860640"/>
            <a:ext cx="2447640" cy="2376000"/>
          </a:xfrm>
          <a:prstGeom prst="rect">
            <a:avLst/>
          </a:prstGeom>
          <a:ln w="9360">
            <a:noFill/>
          </a:ln>
        </p:spPr>
      </p:pic>
      <p:sp>
        <p:nvSpPr>
          <p:cNvPr id="453" name="CustomShape 3"/>
          <p:cNvSpPr/>
          <p:nvPr/>
        </p:nvSpPr>
        <p:spPr>
          <a:xfrm>
            <a:off x="5003640" y="1916280"/>
            <a:ext cx="325080" cy="11520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32323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755640" y="704880"/>
            <a:ext cx="7413480" cy="707760"/>
          </a:xfrm>
          <a:prstGeom prst="rect">
            <a:avLst/>
          </a:prstGeom>
          <a:ln w="324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Подача заявлений осуществляется: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1158840" y="223920"/>
            <a:ext cx="72594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Способы подачи заявлений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97" name="Рисунок 14" descr=""/>
          <p:cNvPicPr/>
          <p:nvPr/>
        </p:nvPicPr>
        <p:blipFill>
          <a:blip r:embed="rId1"/>
          <a:stretch/>
        </p:blipFill>
        <p:spPr>
          <a:xfrm>
            <a:off x="1143000" y="1714320"/>
            <a:ext cx="7149240" cy="478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852480" y="765000"/>
            <a:ext cx="7822800" cy="47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i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«Ступенчатый» режим обучения»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57200" indent="-456840">
              <a:lnSpc>
                <a:spcPct val="90000"/>
              </a:lnSpc>
              <a:buClr>
                <a:srgbClr val="1c436d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c43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 полугодии уроки длятся - 35 минут,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1c43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1c43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 втором  - 40 минут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57200" indent="-456840">
              <a:lnSpc>
                <a:spcPct val="90000"/>
              </a:lnSpc>
              <a:buClr>
                <a:srgbClr val="00206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Безотметочная система оценивания знаний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 классе </a:t>
            </a:r>
            <a:r>
              <a:rPr b="1" lang="ru-RU" sz="2000" spc="-1" strike="noStrike" u="sng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основной упор</a:t>
            </a:r>
            <a:r>
              <a:rPr b="1" lang="ru-RU" sz="20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делается на приобретение навыков учебного труда.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57200" indent="-456840">
              <a:lnSpc>
                <a:spcPct val="90000"/>
              </a:lnSpc>
              <a:buClr>
                <a:srgbClr val="00206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Домашние задания в 1 классе не задаются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57200" indent="-456840">
              <a:lnSpc>
                <a:spcPct val="90000"/>
              </a:lnSpc>
              <a:buClr>
                <a:srgbClr val="00206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Дополнительные каникулы в феврале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1403280" y="260280"/>
            <a:ext cx="5616360" cy="80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Организация обучения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1258920" y="1268280"/>
            <a:ext cx="7343280" cy="373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Внеурочная деятельность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</a:t>
            </a:r>
            <a:r>
              <a:rPr b="1" lang="ru-RU" sz="2400" spc="-1" strike="noStrike">
                <a:solidFill>
                  <a:srgbClr val="4b4bc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программа «Разговоры о важном»</a:t>
            </a:r>
            <a:r>
              <a:rPr b="0" lang="ru-RU" sz="2400" spc="-1" strike="noStrike">
                <a:solidFill>
                  <a:srgbClr val="4b4bc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</a:pPr>
            <a:r>
              <a:rPr b="1" lang="ru-RU" sz="2400" spc="-1" strike="noStrike">
                <a:solidFill>
                  <a:srgbClr val="4b4bc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2400" spc="-1" strike="noStrike">
                <a:solidFill>
                  <a:srgbClr val="4b4bc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профориентация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</a:pPr>
            <a:r>
              <a:rPr b="1" lang="ru-RU" sz="2400" spc="-1" strike="noStrike">
                <a:solidFill>
                  <a:srgbClr val="4b4bc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2400" spc="-1" strike="noStrike">
                <a:solidFill>
                  <a:srgbClr val="4b4bc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развитие личности школьников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Группы продлённого дня (ГПД)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Занятия в кружках и студиях дополнительного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1403280" y="260280"/>
            <a:ext cx="5616360" cy="80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Вторая половина дня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58" name="Рисунок 4" descr=""/>
          <p:cNvPicPr/>
          <p:nvPr/>
        </p:nvPicPr>
        <p:blipFill>
          <a:blip r:embed="rId1"/>
          <a:stretch/>
        </p:blipFill>
        <p:spPr>
          <a:xfrm>
            <a:off x="7884360" y="196920"/>
            <a:ext cx="1112040" cy="88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9" name="Рисунок 5" descr=""/>
          <p:cNvPicPr/>
          <p:nvPr/>
        </p:nvPicPr>
        <p:blipFill>
          <a:blip r:embed="rId2"/>
          <a:stretch/>
        </p:blipFill>
        <p:spPr>
          <a:xfrm>
            <a:off x="1528920" y="4509000"/>
            <a:ext cx="2826720" cy="2111040"/>
          </a:xfrm>
          <a:prstGeom prst="rect">
            <a:avLst/>
          </a:prstGeom>
          <a:ln w="9360">
            <a:noFill/>
          </a:ln>
        </p:spPr>
      </p:pic>
      <p:pic>
        <p:nvPicPr>
          <p:cNvPr id="460" name="Picture 2" descr=""/>
          <p:cNvPicPr/>
          <p:nvPr/>
        </p:nvPicPr>
        <p:blipFill>
          <a:blip r:embed="rId3"/>
          <a:stretch/>
        </p:blipFill>
        <p:spPr>
          <a:xfrm>
            <a:off x="5220000" y="4536000"/>
            <a:ext cx="3004200" cy="208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282960" y="260280"/>
            <a:ext cx="860904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Дополнительная   образовательная      общеразвивающая программа                      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«pro school»</a:t>
            </a:r>
            <a:r>
              <a:rPr b="1" lang="ru-RU" sz="2400" spc="-1" strike="noStrike" cap="all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827640" y="1700640"/>
            <a:ext cx="6264360" cy="362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a4158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Важно сформировать: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e5671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0e567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познавательный интерес;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e5671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0e567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желание и привычку думать;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e5671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0e567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стремление узнать что-то новое;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e5671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0e567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научиться  общаться со сверстниками и взрослыми;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e5671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0e567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включаться в совместную игровую и общественно-полезную деятельность.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63" name="Рисунок 5" descr=""/>
          <p:cNvPicPr/>
          <p:nvPr/>
        </p:nvPicPr>
        <p:blipFill>
          <a:blip r:embed="rId1"/>
          <a:stretch/>
        </p:blipFill>
        <p:spPr>
          <a:xfrm>
            <a:off x="6361200" y="1481040"/>
            <a:ext cx="2552400" cy="1788840"/>
          </a:xfrm>
          <a:prstGeom prst="rect">
            <a:avLst/>
          </a:prstGeom>
          <a:ln w="9360">
            <a:noFill/>
          </a:ln>
        </p:spPr>
      </p:pic>
      <p:sp>
        <p:nvSpPr>
          <p:cNvPr id="464" name="CustomShape 3"/>
          <p:cNvSpPr/>
          <p:nvPr/>
        </p:nvSpPr>
        <p:spPr>
          <a:xfrm>
            <a:off x="1042920" y="4653000"/>
            <a:ext cx="784980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ОБРАЩАЕМ  ВАШЕ  ВНИМАНИЕ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Посещение детьми занятий по подготовке к школе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 является </a:t>
            </a: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основанием для преимущественного  приема в образовательную организацию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7" descr=""/>
          <p:cNvPicPr/>
          <p:nvPr/>
        </p:nvPicPr>
        <p:blipFill>
          <a:blip r:embed="rId1"/>
          <a:stretch/>
        </p:blipFill>
        <p:spPr>
          <a:xfrm>
            <a:off x="236520" y="223920"/>
            <a:ext cx="1949040" cy="16110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466" name="CustomShape 1"/>
          <p:cNvSpPr/>
          <p:nvPr/>
        </p:nvSpPr>
        <p:spPr>
          <a:xfrm>
            <a:off x="-252360" y="4500000"/>
            <a:ext cx="7333920" cy="3918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7" name="Picture 5" descr=""/>
          <p:cNvPicPr/>
          <p:nvPr/>
        </p:nvPicPr>
        <p:blipFill>
          <a:blip r:embed="rId2"/>
          <a:stretch/>
        </p:blipFill>
        <p:spPr>
          <a:xfrm>
            <a:off x="3932640" y="4365720"/>
            <a:ext cx="1367280" cy="2273400"/>
          </a:xfrm>
          <a:prstGeom prst="rect">
            <a:avLst/>
          </a:prstGeom>
          <a:ln w="9360">
            <a:noFill/>
          </a:ln>
        </p:spPr>
      </p:pic>
      <p:sp>
        <p:nvSpPr>
          <p:cNvPr id="468" name="CustomShape 2"/>
          <p:cNvSpPr/>
          <p:nvPr/>
        </p:nvSpPr>
        <p:spPr>
          <a:xfrm>
            <a:off x="5934240" y="2141640"/>
            <a:ext cx="3014280" cy="444132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2800" rIns="82800" tIns="41400" bIns="41400"/>
          <a:p>
            <a:pPr>
              <a:lnSpc>
                <a:spcPct val="93000"/>
              </a:lnSpc>
            </a:pPr>
            <a:r>
              <a:rPr b="0" lang="ru-RU" sz="29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Специалисты: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14720" indent="-414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9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педагоги-психологи;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14720" indent="-414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9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учителя-логопеды;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14720" indent="-414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9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социальные педагоги;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414720" indent="-414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9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классные руководители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611280" y="2109960"/>
            <a:ext cx="5113080" cy="2094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41400" bIns="41400"/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</a:t>
            </a: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сохранение и укрепление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психологического здоровья ребенка.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Коррекционно-развивающая помощь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ребенку при трудностях в освоении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программного материала 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 состоянии дезадаптации.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70" name="CustomShape 4"/>
          <p:cNvSpPr/>
          <p:nvPr/>
        </p:nvSpPr>
        <p:spPr>
          <a:xfrm>
            <a:off x="1908000" y="484200"/>
            <a:ext cx="63226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ae361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Служба психолого-педагогического сопровождения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900000" y="1124640"/>
            <a:ext cx="7919640" cy="511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САЙТ   НАШЕЙ   ШКОЛЫ,   НА   КОТОРОМ   ВЫ  НАЙДЁТЕ   ВСЮ    ИНТЕРЕСУЮЩУЮ  ВАС ИНФОРМАЦИЮ :</a:t>
            </a:r>
            <a:r>
              <a:rPr b="0" lang="ru-RU" sz="28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8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8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8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адрес сайта школы </a:t>
            </a:r>
            <a:r>
              <a:rPr b="0" lang="ru-RU" sz="28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800" spc="-1" strike="noStrike">
                <a:solidFill>
                  <a:srgbClr val="1581a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https://school-bajyn-alaak.rtyva.ru/ </a:t>
            </a:r>
            <a:r>
              <a:rPr b="1" lang="ru-RU" sz="5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900000" y="3573360"/>
            <a:ext cx="7775280" cy="6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539640" y="260280"/>
            <a:ext cx="7992720" cy="554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91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Особенности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09480" indent="-6091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подачи электронного заявления через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09480" indent="-6091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-ExtB"/>
              </a:rPr>
              <a:t>портал «Государственные и муниципальные услуги»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826920" y="2492280"/>
            <a:ext cx="7884720" cy="3808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Обращаем Ваше внимание, что               зарегистрироваться на Портале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подачи электронного заявления необходимо заранее!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«Многофункциональный центр предоставления государственных и муниципальных услуг» -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электронное заявление заполняется специалистами МФЦ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-ExtB"/>
              </a:rPr>
              <a:t>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826920" y="476280"/>
            <a:ext cx="7706880" cy="142848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Особенности подачи </a:t>
            </a: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электронного заявления через МФЦ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900000" y="1700280"/>
            <a:ext cx="7775280" cy="4176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b="1" lang="ru-RU" sz="2400" spc="-1" strike="noStrike">
                <a:solidFill>
                  <a:srgbClr val="ec1e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Родитель (законный представитель) предоставляет следующие документы: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1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1" lang="ru-RU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Оригинал свидетельства о рождении ребёнка или документ, подтверждающий родство заявителя.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</a:pP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Рисунок 1" descr=""/>
          <p:cNvPicPr/>
          <p:nvPr/>
        </p:nvPicPr>
        <p:blipFill>
          <a:blip r:embed="rId1"/>
          <a:stretch/>
        </p:blipFill>
        <p:spPr>
          <a:xfrm>
            <a:off x="755640" y="620640"/>
            <a:ext cx="8137080" cy="5832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1763640" y="358920"/>
            <a:ext cx="676728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91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Этапы подачи заявлений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919080" y="3627360"/>
            <a:ext cx="7973640" cy="1370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132c48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ru-RU" sz="2000" spc="-1" strike="noStrike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название населённого пункта:</a:t>
            </a:r>
            <a:r>
              <a:rPr b="1" lang="ru-RU" sz="2000" spc="-1" strike="noStrike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000" spc="-1" strike="noStrike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название улицы, номер дома:</a:t>
            </a:r>
            <a:r>
              <a:rPr b="1" lang="ru-RU" sz="2000" spc="-1" strike="noStrike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000" spc="-1" strike="noStrike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1660680" y="3174840"/>
            <a:ext cx="6770160" cy="4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4360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с.Бажын-Алаак ул. Карл Маркс д.59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1031760" y="5589720"/>
            <a:ext cx="8029080" cy="819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5"/>
          <p:cNvSpPr/>
          <p:nvPr/>
        </p:nvSpPr>
        <p:spPr>
          <a:xfrm>
            <a:off x="1116000" y="5056200"/>
            <a:ext cx="7632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__________________________________________________________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8" name="CustomShape 6"/>
          <p:cNvSpPr/>
          <p:nvPr/>
        </p:nvSpPr>
        <p:spPr>
          <a:xfrm>
            <a:off x="1270080" y="876240"/>
            <a:ext cx="7272000" cy="25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91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 этап ( 01апреля 2024 - 30 июня 2024)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9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1332000" y="333360"/>
            <a:ext cx="7776720" cy="958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Категории детей, имеющих преимущественное право при зачислении в 1 класс</a:t>
            </a: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900000" y="1197000"/>
            <a:ext cx="8208720" cy="446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1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Дети военнослужащих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(Федеральный закон от 27.05.1998 № 76-ФЗ 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статусе военнослужащих» ст. 19 п. 6)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1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Дети сотрудников полиции 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(Федеральный закон от 07.02.2011 № 3-ФЗ «О полиции» ст. 46 п. 6)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1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Дети сотрудников некоторых органов исполнительной власти </a:t>
            </a: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692360" y="1484280"/>
            <a:ext cx="7200720" cy="123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 этап (с 06 июля 2024 – 05 сентября 2024)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9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подача заявлений гражданами, чьи дети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09480" indent="-609120" algn="just">
              <a:lnSpc>
                <a:spcPct val="90000"/>
              </a:lnSpc>
            </a:pPr>
            <a:r>
              <a:rPr b="1" lang="ru-RU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 проживают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закрепленной территории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1187280" y="3500280"/>
            <a:ext cx="7272000" cy="97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91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Основные критерии приёма –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09480" indent="-6091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наличие свободных мест!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1692360" y="417600"/>
            <a:ext cx="676728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91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Этапы подачи заявлений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358920" y="0"/>
            <a:ext cx="8784720" cy="107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Предоставление документов </a:t>
            </a:r>
            <a:r>
              <a:rPr b="1" lang="ru-RU" sz="32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3200" spc="-1" strike="noStrike">
                <a:solidFill>
                  <a:srgbClr val="9a2f1a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образовательную организацию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358920" y="1197000"/>
            <a:ext cx="8426160" cy="4463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lfaen"/>
              </a:rPr>
              <a:t>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следующие сроки: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1 этапе – не ранее 30 дней с даты начала приема, 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но не позднее  30 июня текущего года;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72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2 этапе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 ранее 10 дней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даты начала приема,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но 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 позднее  30 дней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 дня подачи заявления;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just">
              <a:lnSpc>
                <a:spcPct val="90000"/>
              </a:lnSpc>
            </a:pPr>
            <a:r>
              <a:rPr b="1" lang="ru-RU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ru-RU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Дата и время подачи заявления не имеет значения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Application>Presentation_Editor/1.5.1.9$Windows_x86 LibreOffice_project/50$Build-9</Application>
  <Words>1230</Words>
  <Paragraphs>189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2024-02-11T18:41:29Z</dcterms:created>
  <dc:creator/>
  <dc:description/>
  <dc:language>ru-RU</dc:language>
  <cp:lastModifiedBy/>
  <dcterms:modified xsi:type="dcterms:W3CDTF">2024-03-20T12:20:08Z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24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