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&lt;заголовок&gt;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&lt;дата/время&gt;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&lt;нижний колонтитул&gt;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E01296C-0805-4EDA-8007-1AE1F9334612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E65F8E7-D4BA-42A3-A352-F8F5E8AA8915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9" name="Рисунок 38"/>
          <p:cNvPicPr/>
          <p:nvPr/>
        </p:nvPicPr>
        <p:blipFill>
          <a:blip r:embed="rId2" cstate="print"/>
          <a:stretch/>
        </p:blipFill>
        <p:spPr>
          <a:xfrm>
            <a:off x="1734120" y="1599840"/>
            <a:ext cx="5675040" cy="4525560"/>
          </a:xfrm>
          <a:prstGeom prst="rect">
            <a:avLst/>
          </a:prstGeom>
          <a:ln>
            <a:noFill/>
          </a:ln>
        </p:spPr>
      </p:pic>
      <p:pic>
        <p:nvPicPr>
          <p:cNvPr id="40" name="Рисунок 39"/>
          <p:cNvPicPr/>
          <p:nvPr/>
        </p:nvPicPr>
        <p:blipFill>
          <a:blip r:embed="rId2" cstate="print"/>
          <a:stretch/>
        </p:blipFill>
        <p:spPr>
          <a:xfrm>
            <a:off x="1734120" y="1599840"/>
            <a:ext cx="567504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0" name="Рисунок 79"/>
          <p:cNvPicPr/>
          <p:nvPr/>
        </p:nvPicPr>
        <p:blipFill>
          <a:blip r:embed="rId2" cstate="print"/>
          <a:stretch/>
        </p:blipFill>
        <p:spPr>
          <a:xfrm>
            <a:off x="1734120" y="1599840"/>
            <a:ext cx="5675040" cy="4525560"/>
          </a:xfrm>
          <a:prstGeom prst="rect">
            <a:avLst/>
          </a:prstGeom>
          <a:ln>
            <a:noFill/>
          </a:ln>
        </p:spPr>
      </p:pic>
      <p:pic>
        <p:nvPicPr>
          <p:cNvPr id="81" name="Рисунок 80"/>
          <p:cNvPicPr/>
          <p:nvPr/>
        </p:nvPicPr>
        <p:blipFill>
          <a:blip r:embed="rId2" cstate="print"/>
          <a:stretch/>
        </p:blipFill>
        <p:spPr>
          <a:xfrm>
            <a:off x="1734120" y="1599840"/>
            <a:ext cx="567504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15" cstate="print"/>
          <a:stretch/>
        </p:blipFill>
        <p:spPr>
          <a:xfrm>
            <a:off x="0" y="0"/>
            <a:ext cx="3894480" cy="2160000"/>
          </a:xfrm>
          <a:prstGeom prst="rect">
            <a:avLst/>
          </a:prstGeom>
          <a:ln>
            <a:noFill/>
          </a:ln>
        </p:spPr>
      </p:pic>
      <p:pic>
        <p:nvPicPr>
          <p:cNvPr id="8" name="Picture 8"/>
          <p:cNvPicPr/>
          <p:nvPr/>
        </p:nvPicPr>
        <p:blipFill>
          <a:blip r:embed="rId16" cstate="print"/>
          <a:stretch/>
        </p:blipFill>
        <p:spPr>
          <a:xfrm>
            <a:off x="3492000" y="5589360"/>
            <a:ext cx="2354040" cy="126828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4.4.23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5298A5B-2276-47AE-A1A3-4E8EC07C0C71}" type="slidenum">
              <a:rPr lang="ru-RU" sz="800" b="1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Monotype Corsiv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/>
          <p:nvPr/>
        </p:nvPicPr>
        <p:blipFill>
          <a:blip r:embed="rId15" cstate="print"/>
          <a:stretch/>
        </p:blipFill>
        <p:spPr>
          <a:xfrm>
            <a:off x="0" y="0"/>
            <a:ext cx="3894480" cy="2160000"/>
          </a:xfrm>
          <a:prstGeom prst="rect">
            <a:avLst/>
          </a:prstGeom>
          <a:ln>
            <a:noFill/>
          </a:ln>
        </p:spPr>
      </p:pic>
      <p:pic>
        <p:nvPicPr>
          <p:cNvPr id="42" name="Picture 8"/>
          <p:cNvPicPr/>
          <p:nvPr/>
        </p:nvPicPr>
        <p:blipFill>
          <a:blip r:embed="rId16" cstate="print"/>
          <a:stretch/>
        </p:blipFill>
        <p:spPr>
          <a:xfrm>
            <a:off x="3492000" y="5589360"/>
            <a:ext cx="2354040" cy="126828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4.4.23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33EC507-468C-45BA-8391-C8CEC94304E6}" type="slidenum">
              <a:rPr lang="ru-RU" sz="800" b="1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Monotype Corsiv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642910" y="1785926"/>
            <a:ext cx="8215370" cy="156855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ru-RU" sz="40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Родительский патруль 
МБОУ </a:t>
            </a:r>
            <a:r>
              <a:rPr lang="ru-RU" sz="4000" b="1" spc="-1" dirty="0" err="1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</a:t>
            </a:r>
            <a:r>
              <a:rPr lang="ru-RU" sz="4000" b="1" strike="noStrike" spc="-1" dirty="0" err="1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ажын-Алаакской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СОШ</a:t>
            </a:r>
          </a:p>
          <a:p>
            <a:pPr algn="ctr">
              <a:lnSpc>
                <a:spcPct val="100000"/>
              </a:lnSpc>
            </a:pPr>
            <a:r>
              <a:rPr lang="ru-RU" sz="4000" b="1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</a:t>
            </a:r>
            <a:r>
              <a:rPr lang="ru-RU" sz="4000" b="1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м. Ч.Ч-Д. </a:t>
            </a:r>
            <a:r>
              <a:rPr lang="ru-RU" sz="4000" b="1" spc="-1" dirty="0" err="1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Ондар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9" name="Содержимое 19"/>
          <p:cNvPicPr/>
          <p:nvPr/>
        </p:nvPicPr>
        <p:blipFill>
          <a:blip r:embed="rId2" cstate="print"/>
          <a:stretch/>
        </p:blipFill>
        <p:spPr>
          <a:xfrm>
            <a:off x="2000160" y="214200"/>
            <a:ext cx="5262840" cy="5839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2" name="Рисунок 15"/>
          <p:cNvPicPr/>
          <p:nvPr/>
        </p:nvPicPr>
        <p:blipFill>
          <a:blip r:embed="rId2" cstate="print"/>
          <a:stretch/>
        </p:blipFill>
        <p:spPr>
          <a:xfrm>
            <a:off x="1428840" y="0"/>
            <a:ext cx="5549400" cy="2711160"/>
          </a:xfrm>
          <a:prstGeom prst="rect">
            <a:avLst/>
          </a:prstGeom>
          <a:ln>
            <a:noFill/>
          </a:ln>
        </p:spPr>
      </p:pic>
      <p:pic>
        <p:nvPicPr>
          <p:cNvPr id="113" name="Рисунок 8"/>
          <p:cNvPicPr/>
          <p:nvPr/>
        </p:nvPicPr>
        <p:blipFill>
          <a:blip r:embed="rId3" cstate="print"/>
          <a:stretch/>
        </p:blipFill>
        <p:spPr>
          <a:xfrm>
            <a:off x="1143000" y="2714760"/>
            <a:ext cx="2831760" cy="3777840"/>
          </a:xfrm>
          <a:prstGeom prst="rect">
            <a:avLst/>
          </a:prstGeom>
          <a:ln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5" name="Рисунок 6"/>
          <p:cNvPicPr/>
          <p:nvPr/>
        </p:nvPicPr>
        <p:blipFill>
          <a:blip r:embed="rId4" cstate="print"/>
          <a:stretch/>
        </p:blipFill>
        <p:spPr>
          <a:xfrm>
            <a:off x="4286160" y="2714760"/>
            <a:ext cx="2849040" cy="3784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7" name="Содержимое 3"/>
          <p:cNvPicPr/>
          <p:nvPr/>
        </p:nvPicPr>
        <p:blipFill>
          <a:blip r:embed="rId2" cstate="print"/>
          <a:stretch/>
        </p:blipFill>
        <p:spPr>
          <a:xfrm>
            <a:off x="0" y="0"/>
            <a:ext cx="4525560" cy="4525560"/>
          </a:xfrm>
          <a:prstGeom prst="rect">
            <a:avLst/>
          </a:prstGeom>
          <a:ln w="9360">
            <a:noFill/>
          </a:ln>
        </p:spPr>
      </p:pic>
      <p:pic>
        <p:nvPicPr>
          <p:cNvPr id="118" name="Рисунок 4"/>
          <p:cNvPicPr/>
          <p:nvPr/>
        </p:nvPicPr>
        <p:blipFill>
          <a:blip r:embed="rId3" cstate="print"/>
          <a:stretch/>
        </p:blipFill>
        <p:spPr>
          <a:xfrm>
            <a:off x="9144000" y="3407400"/>
            <a:ext cx="4945320" cy="3450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/>
          <p:cNvPicPr/>
          <p:nvPr/>
        </p:nvPicPr>
        <p:blipFill>
          <a:blip r:embed="rId3" cstate="print"/>
          <a:stretch/>
        </p:blipFill>
        <p:spPr>
          <a:xfrm>
            <a:off x="714240" y="428760"/>
            <a:ext cx="7643520" cy="573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28760" y="785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Цель создания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28560" y="2428920"/>
            <a:ext cx="7886520" cy="3747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buClr>
                <a:srgbClr val="0D0D0D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Родительский патруль создается в общеобразовательном учреждении из числа родителей, дети которых посещают данное образовательное учреждение, с целью защиты и предупреждения правонарушений несовершеннолетних в вечернее время.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7467120" cy="630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Задачи: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42960" y="1357200"/>
            <a:ext cx="7886520" cy="470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buClr>
                <a:srgbClr val="0D0D0D"/>
              </a:buClr>
              <a:buFont typeface="Arial"/>
              <a:buChar char="-"/>
            </a:pPr>
            <a:r>
              <a:rPr lang="ru-RU" sz="3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контролировать места скопления несовершеннолетних учащихся;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ru-RU" sz="3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осуществление контроля соблюдения правопорядка на территориях определенных для патрулирования;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ru-RU" sz="3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контроль за соблюдением маршрута «Дом-Школа-Дом» учениками и родителями посещающими Учреждение.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28560" y="365040"/>
            <a:ext cx="7886520" cy="80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Организация работы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341280" y="1714320"/>
            <a:ext cx="8379360" cy="446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D0D0D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Родительский  патруль формируется из числа родителей,   желающих принять  участие в данной работе  на добровольной основе.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D0D0D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График выхода родительского патруля утверждается  председателем     родительского комитета и администрацией Учреждения.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	Маршрут патрулирования на 2022-2023 учебный год.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Школа – СДК – ул. Ак-судак – заброшенные склады – ул. Саая Доржу – ул. Амаа Монгуш – аллея памятников – магазин «Шаанак» -  ул. Карл Маркс – ул. Улуг-Кежиг.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785880" y="1357200"/>
            <a:ext cx="7571880" cy="660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Маршрут «Дом – Школа – Дом»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5" name="Содержимое 4"/>
          <p:cNvPicPr/>
          <p:nvPr/>
        </p:nvPicPr>
        <p:blipFill>
          <a:blip r:embed="rId2" cstate="print"/>
          <a:srcRect l="49552" t="24092" r="23305" b="-14"/>
          <a:stretch/>
        </p:blipFill>
        <p:spPr>
          <a:xfrm>
            <a:off x="2357280" y="2214720"/>
            <a:ext cx="4396680" cy="4071600"/>
          </a:xfrm>
          <a:prstGeom prst="rect">
            <a:avLst/>
          </a:prstGeom>
          <a:ln w="9360">
            <a:solidFill>
              <a:srgbClr val="00B05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320040"/>
            <a:ext cx="7238520" cy="594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857160" y="1428840"/>
            <a:ext cx="7238520" cy="4428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	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	На 1 рейд выходит </a:t>
            </a:r>
            <a:r>
              <a:rPr lang="ru-RU" sz="3200" b="0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 и более родителей </a:t>
            </a:r>
            <a:r>
              <a:rPr lang="ru-RU" sz="3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специальных светоотражающих жилетах и имеющие свистки, для подачи предупреждающего сигнала.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438120"/>
            <a:ext cx="8257680" cy="666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Если были выявлены правонарушители?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628560" y="1190520"/>
            <a:ext cx="7886520" cy="2952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ru-RU" sz="28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родительский патруль делает замечание в корректной форме, рекомендует обратить внимание на </a:t>
            </a:r>
            <a:r>
              <a:rPr lang="ru-RU" sz="2800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профилактику правонарушений</a:t>
            </a:r>
            <a:r>
              <a:rPr lang="ru-RU" sz="2800" b="0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ru-RU" sz="28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дальнейшем с учениками и родителями учителя проводят профилактические беседы воспитательного </a:t>
            </a:r>
            <a:r>
              <a:rPr lang="ru-RU" sz="2800" b="0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характера.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14"/>
          <p:cNvPicPr/>
          <p:nvPr/>
        </p:nvPicPr>
        <p:blipFill>
          <a:blip r:embed="rId2" cstate="print"/>
          <a:stretch/>
        </p:blipFill>
        <p:spPr>
          <a:xfrm>
            <a:off x="428760" y="0"/>
            <a:ext cx="2928600" cy="3906720"/>
          </a:xfrm>
          <a:prstGeom prst="rect">
            <a:avLst/>
          </a:prstGeom>
          <a:ln>
            <a:noFill/>
          </a:ln>
        </p:spPr>
      </p:pic>
      <p:pic>
        <p:nvPicPr>
          <p:cNvPr id="101" name="Рисунок 13"/>
          <p:cNvPicPr/>
          <p:nvPr/>
        </p:nvPicPr>
        <p:blipFill>
          <a:blip r:embed="rId3" cstate="print"/>
          <a:stretch/>
        </p:blipFill>
        <p:spPr>
          <a:xfrm>
            <a:off x="714240" y="4019400"/>
            <a:ext cx="6311520" cy="283824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3" name="Рисунок 10"/>
          <p:cNvPicPr/>
          <p:nvPr/>
        </p:nvPicPr>
        <p:blipFill>
          <a:blip r:embed="rId4" cstate="print"/>
          <a:stretch/>
        </p:blipFill>
        <p:spPr>
          <a:xfrm>
            <a:off x="4572000" y="0"/>
            <a:ext cx="4245120" cy="38574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5" name="Рисунок 12"/>
          <p:cNvPicPr/>
          <p:nvPr/>
        </p:nvPicPr>
        <p:blipFill>
          <a:blip r:embed="rId2" cstate="print"/>
          <a:stretch/>
        </p:blipFill>
        <p:spPr>
          <a:xfrm>
            <a:off x="2357280" y="3929040"/>
            <a:ext cx="3589560" cy="2687400"/>
          </a:xfrm>
          <a:prstGeom prst="rect">
            <a:avLst/>
          </a:prstGeom>
          <a:ln>
            <a:noFill/>
          </a:ln>
        </p:spPr>
      </p:pic>
      <p:pic>
        <p:nvPicPr>
          <p:cNvPr id="106" name="Рисунок 10"/>
          <p:cNvPicPr/>
          <p:nvPr/>
        </p:nvPicPr>
        <p:blipFill>
          <a:blip r:embed="rId3" cstate="print"/>
          <a:stretch/>
        </p:blipFill>
        <p:spPr>
          <a:xfrm>
            <a:off x="0" y="357120"/>
            <a:ext cx="4659480" cy="350028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9"/>
          <p:cNvPicPr/>
          <p:nvPr/>
        </p:nvPicPr>
        <p:blipFill>
          <a:blip r:embed="rId4" cstate="print"/>
          <a:stretch/>
        </p:blipFill>
        <p:spPr>
          <a:xfrm>
            <a:off x="4071960" y="285840"/>
            <a:ext cx="4857480" cy="365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110</Words>
  <Application>Microsoft Office PowerPoint</Application>
  <PresentationFormat>Экран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10</cp:revision>
  <dcterms:created xsi:type="dcterms:W3CDTF">2023-03-09T18:19:38Z</dcterms:created>
  <dcterms:modified xsi:type="dcterms:W3CDTF">2023-04-04T19:24:58Z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