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4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839" r:id="rId3"/>
    <p:sldMasterId id="2147483856" r:id="rId4"/>
    <p:sldMasterId id="2147483873" r:id="rId5"/>
    <p:sldMasterId id="2147483890" r:id="rId6"/>
  </p:sldMasterIdLst>
  <p:sldIdLst>
    <p:sldId id="256" r:id="rId7"/>
    <p:sldId id="267" r:id="rId8"/>
    <p:sldId id="268" r:id="rId9"/>
    <p:sldId id="269" r:id="rId10"/>
    <p:sldId id="271" r:id="rId11"/>
    <p:sldId id="272" r:id="rId12"/>
    <p:sldId id="273" r:id="rId13"/>
    <p:sldId id="261" r:id="rId14"/>
    <p:sldId id="266" r:id="rId15"/>
    <p:sldId id="274" r:id="rId16"/>
    <p:sldId id="263" r:id="rId17"/>
    <p:sldId id="264" r:id="rId18"/>
    <p:sldId id="282" r:id="rId19"/>
    <p:sldId id="286" r:id="rId20"/>
    <p:sldId id="284" r:id="rId21"/>
    <p:sldId id="285" r:id="rId22"/>
    <p:sldId id="283" r:id="rId23"/>
    <p:sldId id="265" r:id="rId24"/>
    <p:sldId id="275" r:id="rId25"/>
    <p:sldId id="277" r:id="rId26"/>
    <p:sldId id="279" r:id="rId27"/>
    <p:sldId id="278" r:id="rId28"/>
    <p:sldId id="280" r:id="rId29"/>
    <p:sldId id="281" r:id="rId30"/>
    <p:sldId id="287" r:id="rId31"/>
  </p:sldIdLst>
  <p:sldSz cx="9144000" cy="6858000" type="screen4x3"/>
  <p:notesSz cx="6858000" cy="9144000"/>
  <p:defaultTextStyle>
    <a:defPPr>
      <a:defRPr lang="ru-RU"/>
    </a:defPPr>
    <a:lvl1pPr marL="0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8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9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7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6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6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4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2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13" algn="l" defTabSz="91437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86123" y="685800"/>
            <a:ext cx="104775" cy="54864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209549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09549" y="0"/>
                </a:lnTo>
                <a:lnTo>
                  <a:pt x="209549" y="8229599"/>
                </a:lnTo>
                <a:close/>
              </a:path>
            </a:pathLst>
          </a:custGeom>
          <a:solidFill>
            <a:srgbClr val="F18F20"/>
          </a:solidFill>
        </p:spPr>
        <p:txBody>
          <a:bodyPr wrap="square" lIns="0" tIns="0" rIns="0" bIns="0" rtlCol="0"/>
          <a:lstStyle/>
          <a:p>
            <a:pPr defTabSz="512052"/>
            <a:endParaRPr sz="1000" smtClean="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4780" y="368724"/>
            <a:ext cx="8814438" cy="20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73745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32487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58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112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746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559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813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455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5170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85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9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9" y="1954953"/>
            <a:ext cx="8152765" cy="230832"/>
          </a:xfrm>
        </p:spPr>
        <p:txBody>
          <a:bodyPr lIns="0" tIns="0" rIns="0" bIns="0"/>
          <a:lstStyle>
            <a:lvl1pPr>
              <a:defRPr sz="1500" b="1" i="0">
                <a:solidFill>
                  <a:srgbClr val="2567D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501791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118683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39140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33279724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06851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372794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287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38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1711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8542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39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41929707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6412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8416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1376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765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760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1240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5875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98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343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668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2042623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393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990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4348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17117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8542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3929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6412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8416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1376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7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3"/>
            <a:ext cx="2926080" cy="2769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3"/>
            <a:ext cx="2103120" cy="2769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5783415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760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12406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58753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98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5343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668521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3939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990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4348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86120" y="685800"/>
            <a:ext cx="104775" cy="5486400"/>
          </a:xfrm>
          <a:custGeom>
            <a:avLst/>
            <a:gdLst/>
            <a:ahLst/>
            <a:cxnLst/>
            <a:rect l="l" t="t" r="r" b="b"/>
            <a:pathLst>
              <a:path w="209550" h="8229600">
                <a:moveTo>
                  <a:pt x="209549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209549" y="0"/>
                </a:lnTo>
                <a:lnTo>
                  <a:pt x="209549" y="8229599"/>
                </a:lnTo>
                <a:close/>
              </a:path>
            </a:pathLst>
          </a:custGeom>
          <a:solidFill>
            <a:srgbClr val="F18F20"/>
          </a:solidFill>
        </p:spPr>
        <p:txBody>
          <a:bodyPr wrap="square" lIns="0" tIns="0" rIns="0" bIns="0" rtlCol="0"/>
          <a:lstStyle/>
          <a:p>
            <a:pPr defTabSz="512064"/>
            <a:endParaRPr sz="1000" smtClean="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4780" y="368724"/>
            <a:ext cx="8814438" cy="20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bg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4071708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04786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12164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36178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8304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2615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243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90117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8029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252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333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954953"/>
            <a:ext cx="8152765" cy="230832"/>
          </a:xfrm>
        </p:spPr>
        <p:txBody>
          <a:bodyPr lIns="0" tIns="0" rIns="0" bIns="0"/>
          <a:lstStyle>
            <a:lvl1pPr>
              <a:defRPr sz="1500" b="1" i="0">
                <a:solidFill>
                  <a:srgbClr val="2567D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3711572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485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F496CB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9481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58834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3197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21.02.2022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496CB">
                    <a:lumMod val="75000"/>
                  </a:srgbClr>
                </a:solidFill>
              </a:rPr>
              <a:pPr/>
              <a:t>‹#›</a:t>
            </a:fld>
            <a:endParaRPr lang="ru-RU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5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1233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415498"/>
          </a:xfrm>
        </p:spPr>
        <p:txBody>
          <a:bodyPr lIns="0" tIns="0" rIns="0" bIns="0"/>
          <a:lstStyle>
            <a:lvl1pPr>
              <a:defRPr sz="27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314585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9" y="1954953"/>
            <a:ext cx="815276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2567D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07736" y="6165155"/>
            <a:ext cx="23272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376421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56026">
        <a:defRPr>
          <a:latin typeface="+mn-lt"/>
          <a:ea typeface="+mn-ea"/>
          <a:cs typeface="+mn-cs"/>
        </a:defRPr>
      </a:lvl2pPr>
      <a:lvl3pPr marL="512052">
        <a:defRPr>
          <a:latin typeface="+mn-lt"/>
          <a:ea typeface="+mn-ea"/>
          <a:cs typeface="+mn-cs"/>
        </a:defRPr>
      </a:lvl3pPr>
      <a:lvl4pPr marL="768078">
        <a:defRPr>
          <a:latin typeface="+mn-lt"/>
          <a:ea typeface="+mn-ea"/>
          <a:cs typeface="+mn-cs"/>
        </a:defRPr>
      </a:lvl4pPr>
      <a:lvl5pPr marL="1024104">
        <a:defRPr>
          <a:latin typeface="+mn-lt"/>
          <a:ea typeface="+mn-ea"/>
          <a:cs typeface="+mn-cs"/>
        </a:defRPr>
      </a:lvl5pPr>
      <a:lvl6pPr marL="1280130">
        <a:defRPr>
          <a:latin typeface="+mn-lt"/>
          <a:ea typeface="+mn-ea"/>
          <a:cs typeface="+mn-cs"/>
        </a:defRPr>
      </a:lvl6pPr>
      <a:lvl7pPr marL="1536156">
        <a:defRPr>
          <a:latin typeface="+mn-lt"/>
          <a:ea typeface="+mn-ea"/>
          <a:cs typeface="+mn-cs"/>
        </a:defRPr>
      </a:lvl7pPr>
      <a:lvl8pPr marL="1792181">
        <a:defRPr>
          <a:latin typeface="+mn-lt"/>
          <a:ea typeface="+mn-ea"/>
          <a:cs typeface="+mn-cs"/>
        </a:defRPr>
      </a:lvl8pPr>
      <a:lvl9pPr marL="204820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56026">
        <a:defRPr>
          <a:latin typeface="+mn-lt"/>
          <a:ea typeface="+mn-ea"/>
          <a:cs typeface="+mn-cs"/>
        </a:defRPr>
      </a:lvl2pPr>
      <a:lvl3pPr marL="512052">
        <a:defRPr>
          <a:latin typeface="+mn-lt"/>
          <a:ea typeface="+mn-ea"/>
          <a:cs typeface="+mn-cs"/>
        </a:defRPr>
      </a:lvl3pPr>
      <a:lvl4pPr marL="768078">
        <a:defRPr>
          <a:latin typeface="+mn-lt"/>
          <a:ea typeface="+mn-ea"/>
          <a:cs typeface="+mn-cs"/>
        </a:defRPr>
      </a:lvl4pPr>
      <a:lvl5pPr marL="1024104">
        <a:defRPr>
          <a:latin typeface="+mn-lt"/>
          <a:ea typeface="+mn-ea"/>
          <a:cs typeface="+mn-cs"/>
        </a:defRPr>
      </a:lvl5pPr>
      <a:lvl6pPr marL="1280130">
        <a:defRPr>
          <a:latin typeface="+mn-lt"/>
          <a:ea typeface="+mn-ea"/>
          <a:cs typeface="+mn-cs"/>
        </a:defRPr>
      </a:lvl6pPr>
      <a:lvl7pPr marL="1536156">
        <a:defRPr>
          <a:latin typeface="+mn-lt"/>
          <a:ea typeface="+mn-ea"/>
          <a:cs typeface="+mn-cs"/>
        </a:defRPr>
      </a:lvl7pPr>
      <a:lvl8pPr marL="1792181">
        <a:defRPr>
          <a:latin typeface="+mn-lt"/>
          <a:ea typeface="+mn-ea"/>
          <a:cs typeface="+mn-cs"/>
        </a:defRPr>
      </a:lvl8pPr>
      <a:lvl9pPr marL="204820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87471" y="563727"/>
            <a:ext cx="6369058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617" y="1954953"/>
            <a:ext cx="815276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2567D8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64"/>
            <a:endParaRPr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64"/>
            <a:fld id="{1D8BD707-D9CF-40AE-B4C6-C98DA3205C09}" type="datetimeFigureOut">
              <a:rPr lang="en-US" sz="1000">
                <a:solidFill>
                  <a:prstClr val="black">
                    <a:tint val="75000"/>
                  </a:prstClr>
                </a:solidFill>
              </a:rPr>
              <a:pPr defTabSz="512064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07736" y="6165152"/>
            <a:ext cx="23272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1B293D"/>
                </a:solidFill>
                <a:latin typeface="Roboto"/>
                <a:cs typeface="Roboto"/>
              </a:defRPr>
            </a:lvl1pPr>
          </a:lstStyle>
          <a:p>
            <a:pPr marL="62230" defTabSz="512064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30" defTabSz="512064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304439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56032">
        <a:defRPr>
          <a:latin typeface="+mn-lt"/>
          <a:ea typeface="+mn-ea"/>
          <a:cs typeface="+mn-cs"/>
        </a:defRPr>
      </a:lvl2pPr>
      <a:lvl3pPr marL="512064">
        <a:defRPr>
          <a:latin typeface="+mn-lt"/>
          <a:ea typeface="+mn-ea"/>
          <a:cs typeface="+mn-cs"/>
        </a:defRPr>
      </a:lvl3pPr>
      <a:lvl4pPr marL="768096">
        <a:defRPr>
          <a:latin typeface="+mn-lt"/>
          <a:ea typeface="+mn-ea"/>
          <a:cs typeface="+mn-cs"/>
        </a:defRPr>
      </a:lvl4pPr>
      <a:lvl5pPr marL="1024128">
        <a:defRPr>
          <a:latin typeface="+mn-lt"/>
          <a:ea typeface="+mn-ea"/>
          <a:cs typeface="+mn-cs"/>
        </a:defRPr>
      </a:lvl5pPr>
      <a:lvl6pPr marL="1280160">
        <a:defRPr>
          <a:latin typeface="+mn-lt"/>
          <a:ea typeface="+mn-ea"/>
          <a:cs typeface="+mn-cs"/>
        </a:defRPr>
      </a:lvl6pPr>
      <a:lvl7pPr marL="1536192">
        <a:defRPr>
          <a:latin typeface="+mn-lt"/>
          <a:ea typeface="+mn-ea"/>
          <a:cs typeface="+mn-cs"/>
        </a:defRPr>
      </a:lvl7pPr>
      <a:lvl8pPr marL="1792224">
        <a:defRPr>
          <a:latin typeface="+mn-lt"/>
          <a:ea typeface="+mn-ea"/>
          <a:cs typeface="+mn-cs"/>
        </a:defRPr>
      </a:lvl8pPr>
      <a:lvl9pPr marL="20482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56032">
        <a:defRPr>
          <a:latin typeface="+mn-lt"/>
          <a:ea typeface="+mn-ea"/>
          <a:cs typeface="+mn-cs"/>
        </a:defRPr>
      </a:lvl2pPr>
      <a:lvl3pPr marL="512064">
        <a:defRPr>
          <a:latin typeface="+mn-lt"/>
          <a:ea typeface="+mn-ea"/>
          <a:cs typeface="+mn-cs"/>
        </a:defRPr>
      </a:lvl3pPr>
      <a:lvl4pPr marL="768096">
        <a:defRPr>
          <a:latin typeface="+mn-lt"/>
          <a:ea typeface="+mn-ea"/>
          <a:cs typeface="+mn-cs"/>
        </a:defRPr>
      </a:lvl4pPr>
      <a:lvl5pPr marL="1024128">
        <a:defRPr>
          <a:latin typeface="+mn-lt"/>
          <a:ea typeface="+mn-ea"/>
          <a:cs typeface="+mn-cs"/>
        </a:defRPr>
      </a:lvl5pPr>
      <a:lvl6pPr marL="1280160">
        <a:defRPr>
          <a:latin typeface="+mn-lt"/>
          <a:ea typeface="+mn-ea"/>
          <a:cs typeface="+mn-cs"/>
        </a:defRPr>
      </a:lvl6pPr>
      <a:lvl7pPr marL="1536192">
        <a:defRPr>
          <a:latin typeface="+mn-lt"/>
          <a:ea typeface="+mn-ea"/>
          <a:cs typeface="+mn-cs"/>
        </a:defRPr>
      </a:lvl7pPr>
      <a:lvl8pPr marL="1792224">
        <a:defRPr>
          <a:latin typeface="+mn-lt"/>
          <a:ea typeface="+mn-ea"/>
          <a:cs typeface="+mn-cs"/>
        </a:defRPr>
      </a:lvl8pPr>
      <a:lvl9pPr marL="204825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/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/>
          </a:p>
        </p:txBody>
      </p:sp>
    </p:spTree>
    <p:extLst>
      <p:ext uri="{BB962C8B-B14F-4D97-AF65-F5344CB8AC3E}">
        <p14:creationId xmlns:p14="http://schemas.microsoft.com/office/powerpoint/2010/main" val="67797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63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63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fld id="{1D8BD707-D9CF-40AE-B4C6-C98DA3205C09}" type="datetimeFigureOut">
              <a:rPr lang="en-US" sz="1000" smtClean="0">
                <a:solidFill>
                  <a:prstClr val="black">
                    <a:tint val="75000"/>
                  </a:prstClr>
                </a:solidFill>
              </a:rPr>
              <a:pPr defTabSz="512052"/>
              <a:t>2/21/2022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12052"/>
            <a:endParaRPr lang="ru-RU" sz="10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62228" defTabSz="512052">
              <a:spcBef>
                <a:spcPts val="257"/>
              </a:spcBef>
            </a:pPr>
            <a:fld id="{81D60167-4931-47E6-BA6A-407CBD079E47}" type="slidenum">
              <a:rPr lang="ru-RU" spc="-3" smtClean="0">
                <a:solidFill>
                  <a:srgbClr val="F496CB">
                    <a:lumMod val="75000"/>
                  </a:srgbClr>
                </a:solidFill>
              </a:rPr>
              <a:pPr marL="62228" defTabSz="512052">
                <a:spcBef>
                  <a:spcPts val="257"/>
                </a:spcBef>
              </a:pPr>
              <a:t>‹#›</a:t>
            </a:fld>
            <a:endParaRPr lang="ru-RU" spc="-3" dirty="0">
              <a:solidFill>
                <a:srgbClr val="F496CB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93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420284816#6560IO" TargetMode="External"/><Relationship Id="rId2" Type="http://schemas.openxmlformats.org/officeDocument/2006/relationships/hyperlink" Target="https://docs.cntd.ru/document/420284816#6540IN" TargetMode="Externa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docs.cntd.ru/document/420284816#64U0IK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420320115#7DM0K9" TargetMode="External"/><Relationship Id="rId2" Type="http://schemas.openxmlformats.org/officeDocument/2006/relationships/hyperlink" Target="https://docs.cntd.ru/document/420320115#7DO0KB" TargetMode="Externa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420320115#7DM0K9" TargetMode="External"/><Relationship Id="rId2" Type="http://schemas.openxmlformats.org/officeDocument/2006/relationships/hyperlink" Target="https://docs.cntd.ru/document/420320115#7DO0KB" TargetMode="Externa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s://docs.cntd.ru/document/420282363#6580IP" TargetMode="External"/><Relationship Id="rId4" Type="http://schemas.openxmlformats.org/officeDocument/2006/relationships/hyperlink" Target="https://docs.cntd.ru/document/420282363#65A0IQ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2.infourok.ru/uploads/ex/0251/00066af0-0c1f1038/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95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772817"/>
            <a:ext cx="7632848" cy="1508105"/>
          </a:xfrm>
          <a:prstGeom prst="rect">
            <a:avLst/>
          </a:prstGeom>
          <a:noFill/>
        </p:spPr>
        <p:txBody>
          <a:bodyPr wrap="square" lIns="91437" tIns="45720" rIns="91437" bIns="45720">
            <a:spAutoFit/>
          </a:bodyPr>
          <a:lstStyle/>
          <a:p>
            <a:pPr algn="ctr"/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инклюзивных смен</a:t>
            </a:r>
          </a:p>
          <a:p>
            <a:pPr algn="ctr"/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детских оздоровительных лагерях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19675" y="512676"/>
            <a:ext cx="6480719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37" tIns="45720" rIns="91437" bIns="45720" rtlCol="0" anchor="ctr"/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Республики Тыва</a:t>
            </a:r>
          </a:p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ГБУ ДО РТ «Республиканский центр развития дополнительного образования»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635897" y="6237312"/>
            <a:ext cx="2664296" cy="3600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37" tIns="45720" rIns="91437" bIns="45720" rtlCol="0" anchor="ctr"/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г.Кызыл-2022г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929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ПРОБЛЕМА</a:t>
            </a:r>
            <a:b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ИНКЛЮЗИВНЫХ СМЕН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1556792"/>
            <a:ext cx="7128792" cy="4031873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НЕГОТОВНОСТЬ ВОЖАТЫХ, ВОСПИТАТЕЛЕЙ 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С ДЕТЬМИ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ЗДОРОВЬЯ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УСЛОВИЯХ ИНКЛЮЗИВНЫХ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ОТРЯДОВ, СМЕН ДЕТСКИХ</a:t>
            </a:r>
          </a:p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ОТДЫХА.</a:t>
            </a:r>
          </a:p>
        </p:txBody>
      </p:sp>
    </p:spTree>
    <p:extLst>
      <p:ext uri="{BB962C8B-B14F-4D97-AF65-F5344CB8AC3E}">
        <p14:creationId xmlns:p14="http://schemas.microsoft.com/office/powerpoint/2010/main" val="116506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5.infourok.ru/uploads/ex/0be4/000cb613-0a33b2fb/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517" y="72008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548680"/>
            <a:ext cx="6624736" cy="936104"/>
          </a:xfrm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ОТКАЗА РАБОТАТЬ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ДЕТЬМИ С ОГРАНИЧЕННЫМИ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 ЗДОРОВЬЯ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783372"/>
              </p:ext>
            </p:extLst>
          </p:nvPr>
        </p:nvGraphicFramePr>
        <p:xfrm>
          <a:off x="899592" y="1787933"/>
          <a:ext cx="6096000" cy="4056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Причина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Голоса мужчин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Голоса женщин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"Я боюсь навредить"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"Мне их жалко"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"Я не знаю, как с ними работать"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"Я их боюсь"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"Таким не место в лагере"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"Я пока не готов, не знаю по чему"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Выборка 1480 вожатых.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28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ds05.infourok.ru/uploads/ex/0be4/000cb613-0a33b2fb/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567" y="-99392"/>
            <a:ext cx="914400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624736" cy="792088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инклюзии в лагере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438801"/>
              </p:ext>
            </p:extLst>
          </p:nvPr>
        </p:nvGraphicFramePr>
        <p:xfrm>
          <a:off x="683568" y="1340768"/>
          <a:ext cx="693643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4108"/>
                <a:gridCol w="1734108"/>
                <a:gridCol w="1734108"/>
                <a:gridCol w="1734108"/>
              </a:tblGrid>
              <a:tr h="4358640">
                <a:tc>
                  <a:txBody>
                    <a:bodyPr/>
                    <a:lstStyle/>
                    <a:p>
                      <a:pPr algn="l"/>
                      <a:r>
                        <a:rPr lang="ru-RU" sz="1600" b="1" i="0" u="none" strike="noStrike" baseline="0" dirty="0" smtClean="0">
                          <a:solidFill>
                            <a:srgbClr val="FFFF00"/>
                          </a:solidFill>
                          <a:latin typeface="Roboto-Bold"/>
                        </a:rPr>
                        <a:t>ПЛАНОВАЯ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плановое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осуществление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заявочной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кампании.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92D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на 70-100%</a:t>
                      </a: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1616"/>
                          </a:solidFill>
                          <a:latin typeface="Roboto-Bold"/>
                        </a:rPr>
                        <a:t>10-50% 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детей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за смену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i="0" u="none" strike="noStrike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ВНЕЗАПНАЯ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перераспределение путевок;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несвоевременное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информирование.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92D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на 30-80%</a:t>
                      </a:r>
                    </a:p>
                    <a:p>
                      <a:pPr algn="l"/>
                      <a:endParaRPr lang="ru-RU" sz="16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6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1616"/>
                          </a:solidFill>
                          <a:latin typeface="Roboto-Bold"/>
                        </a:rPr>
                        <a:t>5-20% 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детей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за смену</a:t>
                      </a:r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6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i="0" u="none" strike="noStrike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СКРЫТАЯ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замалчивание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диагноза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представителями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ребенка.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92D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на 5-90%</a:t>
                      </a: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1616"/>
                          </a:solidFill>
                          <a:latin typeface="Roboto-Bold"/>
                        </a:rPr>
                        <a:t>1-10 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детей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за смену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i="0" u="none" strike="noStrike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ОШИБОЧНАЯ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некомпетентность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кадров; нежелание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"возиться" со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сложным ребенком.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92D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персонал:</a:t>
                      </a:r>
                    </a:p>
                    <a:p>
                      <a:pPr algn="l"/>
                      <a:r>
                        <a:rPr lang="ru-RU" sz="1800" b="0" i="0" u="none" strike="noStrik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 на 0-70%</a:t>
                      </a: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800" b="0" i="0" u="none" strike="noStrike" baseline="0" dirty="0" smtClean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FF1616"/>
                          </a:solidFill>
                          <a:latin typeface="Roboto-Bold"/>
                        </a:rPr>
                        <a:t>1* </a:t>
                      </a:r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ребенок</a:t>
                      </a:r>
                    </a:p>
                    <a:p>
                      <a:pPr algn="l"/>
                      <a:r>
                        <a:rPr lang="ru-RU" sz="1800" b="1" i="0" u="none" strike="noStrike" baseline="0" dirty="0" smtClean="0">
                          <a:solidFill>
                            <a:srgbClr val="000000"/>
                          </a:solidFill>
                          <a:latin typeface="Roboto-Bold"/>
                        </a:rPr>
                        <a:t>за смену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53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проведения инклюзивных смен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360643"/>
              </p:ext>
            </p:extLst>
          </p:nvPr>
        </p:nvGraphicFramePr>
        <p:xfrm>
          <a:off x="395536" y="836713"/>
          <a:ext cx="7560839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880320"/>
                <a:gridCol w="2160239"/>
              </a:tblGrid>
              <a:tr h="60363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Организационный этап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этап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Итоговый этап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580943">
                <a:tc>
                  <a:txBody>
                    <a:bodyPr/>
                    <a:lstStyle/>
                    <a:p>
                      <a:pPr algn="just"/>
                      <a:r>
                        <a:rPr lang="ru-RU" sz="12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Задачами организационного этапа </a:t>
                      </a:r>
                      <a:r>
                        <a:rPr lang="ru-RU" sz="1200" b="1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инклюзивной смены для детей-инвалидов и детей с ОВЗ должно стать развитие навыков пространственной ориентации (знакомство с непривычными бытовыми условиями и адаптация к ним, друг с другом, вожатыми, детским лагерем, правилами совместного проживания и взаимодействия) и сенсорной сферы (восприятия). Эти задачи могут быть решены посредством игр на знакомство, игр-путешествий, экскурсий по территории лагеря, огонька знакомства, общего вечернего сбора лагеря, музыкально-игровых мероприятий. Сам организационный этап может длиться 5 - 7 дней и зависит от уровня социализации ребенка с ОВЗ и инвалидностью.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0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период инклюзивной смены </a:t>
                      </a:r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должен быть направлен на обеспечение полноценного участия детей с ОВЗ и инвалидностью в досугово-образовательной деятельности. Основными видами деятельности являются воспитательная, творческая и физкультурно-оздоровительная деятельность.</a:t>
                      </a:r>
                    </a:p>
                    <a:p>
                      <a:pPr algn="just"/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Задачами основного периода для детей-инвалидов и детей с ОВЗ являются развитие умений и навыков коммуникации, содействие эмоциональному развитию детей.</a:t>
                      </a:r>
                    </a:p>
                    <a:p>
                      <a:pPr algn="just"/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Важным является создание условий для совместной деятельности детей, коммуникации между ними.</a:t>
                      </a:r>
                    </a:p>
                    <a:p>
                      <a:pPr algn="just"/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Важно по возможности организовывать встречи со взрослыми, состоявшимися людьми, имеющими ограниченные возможности здоровья.</a:t>
                      </a:r>
                    </a:p>
                    <a:p>
                      <a:pPr algn="just"/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Ближе к концу основного периода ярким событием может стать совместный творческий концерт, подготовка к которому может вестись в предыдущие дни смены, где дети обеих категорий смогли бы на одной сцене показать то, чему научились.</a:t>
                      </a:r>
                    </a:p>
                    <a:p>
                      <a:pPr algn="just"/>
                      <a:r>
                        <a:rPr lang="ru-RU" sz="100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Поездки и выездные экскурсии для детей-инвалидов и детей с ОВЗ (при наличии возможности) являются важной частью социализации, будут содействовать познавательному развитию, сенсорной и эмоциональной сферы детей.</a:t>
                      </a: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b="1" i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итоговом этапе </a:t>
                      </a:r>
                      <a:r>
                        <a:rPr lang="ru-RU" sz="105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инклюзивной смены необходимо создать условия для анализа (важно учесть когнитивный уровень развития детей-инвалидов и детей с ОВЗ, особенно рефлексивные и аналитические навыки) участия в смене, определения ценности опыта общения и взаимодействия, полученных в детском лагере.</a:t>
                      </a:r>
                    </a:p>
                    <a:p>
                      <a:pPr algn="just"/>
                      <a:r>
                        <a:rPr lang="ru-RU" sz="105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Рекомендуется проведение итоговых мероприятий смены: торжественная церемония закрытия, прощальный "огонек", вручение памятных значков и сувениров.</a:t>
                      </a:r>
                    </a:p>
                    <a:p>
                      <a:pPr algn="just"/>
                      <a:r>
                        <a:rPr lang="ru-RU" sz="1050" b="0" i="0" dirty="0" smtClean="0">
                          <a:solidFill>
                            <a:srgbClr val="343A4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окончании итогового периода с целью продолжения общения ребят вне детского лагеря рекомендуется организовать обмен контактами (адреса, телефоны) между детьми, что можно сделать в яркой творческой форме.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928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63408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инклюзивной смены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24744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496CB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1400" b="1" dirty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417404"/>
            <a:ext cx="70567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В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окончания инклюзивной смены необходимо настроить детей к отъезду, к дальнейшему пребыванию по месту жительства. Рекомендуется построение и корректировка дальнейшего образовательного маршрута и жизненной траектории.</a:t>
            </a:r>
          </a:p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В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обозначенными задачами в течение всей смены педагоги и специалисты при помощи различных средств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отслеживать результаты деятельности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достижение которых будут свидетельствовать о качестве реализации программы смены. </a:t>
            </a: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Главными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смены для детей с ОВЗ и детей-инвалидов являются: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нового социального опыта, осознание своих возможностей, расширение возможностей коммуникации, готовность принять участие в инклюзивной смене еще раз.</a:t>
            </a:r>
            <a:endParaRPr lang="ru-RU" b="1" i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7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сопровождение реализации программ проведения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инклюзивных смен</a:t>
            </a:r>
            <a:r>
              <a:rPr lang="ru-RU" sz="2000" dirty="0">
                <a:solidFill>
                  <a:srgbClr val="343A40"/>
                </a:solidFill>
                <a:latin typeface="Roboto"/>
              </a:rPr>
              <a:t/>
            </a:r>
            <a:br>
              <a:rPr lang="ru-RU" sz="2000" dirty="0">
                <a:solidFill>
                  <a:srgbClr val="343A40"/>
                </a:solidFill>
                <a:latin typeface="Roboto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24744"/>
            <a:ext cx="72008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К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проведению инклюзивных смен в организациях отдыха детей и их оздоровления рекомендуется привлекать следующие категории специалистов: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дминистративный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ехнический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сервисный персонал (в том числе оказывающий помощь в обеспечении основных нужд и передвижения по территории детского лагеря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едицинские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работники, которые смогут обеспечить своевременную помощь детям с учетом особенностей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едагогические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(воспитатели, </a:t>
            </a:r>
            <a:r>
              <a:rPr lang="ru-RU" sz="1400" b="1" dirty="0" err="1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тьюторы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педагоги дополнительного образования, педагоги-организаторы (при наличии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ормировании штатной сетки необходимо исходить из расчета 1 педагог на 3-5 детей (при сложных дефектах);</a:t>
            </a:r>
            <a:endParaRPr lang="ru-RU" sz="1400" b="1" dirty="0" smtClean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ожатые. Рекомендуем привлекать минимум 2 вожатых на отряд.</a:t>
            </a:r>
            <a:endParaRPr lang="ru-RU" sz="1400" b="1" dirty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С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подготовки других участников детского лагеря к проведению инклюзивной смены педагогам рекомендуется использовать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для общеобразовательных организаций по проведению мероприятий "Уроки доброты"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пониманию инвалидности и формированию толерантных установок, опубликованные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образования и науки Российской Федерации 29 августа 2017 года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>
                <a:solidFill>
                  <a:srgbClr val="343A40"/>
                </a:solidFill>
                <a:latin typeface="Roboto"/>
              </a:rPr>
              <a:t>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 по работе с детьми-инвалидами и детьми с ОВЗ должен быть проведен для всех сотрудников детского лагеря.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К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инклюзивных смен рекомендуется привлекать педагогов-психологов, инструкторов-методистов по адаптивной физической культуре и адаптивному спорту, специалистов в области коррекционной педагогики.</a:t>
            </a:r>
            <a:endParaRPr lang="ru-RU" sz="1400" b="1" i="0" dirty="0">
              <a:solidFill>
                <a:srgbClr val="343A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9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7704856" cy="63408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инклюзивных смен педагогами должны решаться следующие задачи: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24744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496CB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sz="1400" b="1" dirty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24744"/>
            <a:ext cx="820891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 успеха детям с особыми потребностями через помощь в определении и реализации их собственных интересов и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социально-коммуникативных компетенций на основе активного включения в социально значимую, творческую и оздоровительную деятельность в разных сообществах и творческих пространствах детского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лагеря;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к здоровому образу жизни как одному из условий личной и социальной успешности.</a:t>
            </a:r>
          </a:p>
          <a:p>
            <a:pPr algn="just"/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штатной сетки необходимо исходить из расчета 1 педагог на 3 - 5 детей (при осложненных дефектах). Рекомендуется также привлекать минимум двух вожатых на отряд.</a:t>
            </a:r>
          </a:p>
          <a:p>
            <a:pPr algn="just"/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смены педагогам-психологам при необходимости следует помочь найти ребенку малую группу сверстников, в которой он мог бы чувствовать себя комфортно, уверенно и ощущать спокойствие. </a:t>
            </a:r>
            <a:endParaRPr lang="ru-RU" sz="1400" b="1" dirty="0" smtClean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Следует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оказать помощь и поддержку в процессе адаптации, выстраивания эффективных алгоритмов взаимодействия между всеми детьми - участниками смены. </a:t>
            </a:r>
            <a:endParaRPr lang="ru-RU" sz="1400" b="1" dirty="0" smtClean="0">
              <a:solidFill>
                <a:srgbClr val="343A4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Психолог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быть готов помочь вожатым и администрации детского лагеря найти корректный выход из возможных ситуаций, а также работать на профилактику эмоционального и профессионального выгорания.</a:t>
            </a:r>
          </a:p>
          <a:p>
            <a:pPr algn="just"/>
            <a:r>
              <a:rPr lang="ru-RU" sz="1400" b="1" dirty="0" smtClean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Желательно 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пребывание детей-инвалидов и детей с ОВЗ в детском лагере уже знакомой друг с другом группой, например, класс из специальной (коррекционной) школы в сопровождении их учителя или воспитателя. Это позволит ускорить адаптацию обучающихся с ОВЗ к месту пребывания и правилам организации жизнедеятельности, предупредить такие явления </a:t>
            </a:r>
            <a:r>
              <a:rPr lang="ru-RU" sz="1400" b="1" dirty="0" err="1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sz="1400" b="1" dirty="0">
                <a:solidFill>
                  <a:srgbClr val="343A4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выход из строя специализированных аппаратов, оперативно решать возникающие проблемы организационно-технического характера.</a:t>
            </a:r>
            <a:endParaRPr lang="ru-RU" sz="1400" b="1" i="0" dirty="0">
              <a:solidFill>
                <a:srgbClr val="343A4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83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режим дня: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08720"/>
            <a:ext cx="7776864" cy="55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08.00ч. –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подъем;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08.15ч. -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зарядка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утренние гигиенические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09.00ч. –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Завтрак;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10.00ч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12.30ч. - 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отрядные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"дела"/купание/солнечные ванны/кружки/секции по интересам/развивающие занятия со специалистами/подготовка к итоговому мероприятию, репетиции/посещение библиотеки;</a:t>
            </a: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12.30ч.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13.00ч. -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обеду;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13.00ч. - 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подготовка к дневному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отдыху;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14.00ч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15.30ч. - 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дневной отдых;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16.00ч.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Полдник;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16.30ч </a:t>
            </a: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18.30ч. -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отрядные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"дела"/купание/солнечные ванны/кружки/секции по интересам/развивающие занятия со специалистами/подготовка к итоговому мероприятию, репетиции/посещение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библиотеки;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19.00ч. –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Ужин;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19.30 </a:t>
            </a: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ч- 21.00ч.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отрядные «дела», </a:t>
            </a:r>
            <a:r>
              <a:rPr lang="ru-RU" sz="1400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общелагерные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«дела»;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21.30ч. - 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ужин;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b="1" i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22.00ч. – 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Отбой.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88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9" y="260648"/>
            <a:ext cx="6347714" cy="166975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движущая сила инклюзии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56792"/>
            <a:ext cx="7416824" cy="4431983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ЕСЛИ ПЕДАГОГ </a:t>
            </a:r>
            <a:r>
              <a:rPr lang="ru-RU" sz="2400" b="1" dirty="0">
                <a:solidFill>
                  <a:srgbClr val="002060"/>
                </a:solidFill>
                <a:latin typeface="Roboto-Bold"/>
              </a:rPr>
              <a:t>ПРИНИМАЕТ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ИНКЛЮЗИЮ. ОНА БУДЕТ РАБОТАТЬ.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Roboto-Regular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ДАЖЕ ЕСЛИ НЕТ ПРОГРАММЫ,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ИНФРАСТРУКТУРЫ, СПЕЦИАЛИСТОВ.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Roboto-Regular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ЕСЛИ ПЕДАГОГ </a:t>
            </a:r>
            <a:r>
              <a:rPr lang="ru-RU" sz="2400" b="1" dirty="0">
                <a:solidFill>
                  <a:srgbClr val="002060"/>
                </a:solidFill>
                <a:latin typeface="Roboto-Bold"/>
              </a:rPr>
              <a:t>НЕ ПРИНИМАЕТ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ИНКЛЮЗИЮ, НИЧЕГО НЕ ПОМОЖЕТ.</a:t>
            </a:r>
          </a:p>
          <a:p>
            <a:pPr algn="ctr"/>
            <a:endParaRPr lang="ru-RU" sz="2400" b="1" dirty="0">
              <a:solidFill>
                <a:srgbClr val="002060"/>
              </a:solidFill>
              <a:latin typeface="Roboto-Regular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НИ ПРОГРАММА, НИ СПЕЦИАЛИСТЫ,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Roboto-Regular"/>
              </a:rPr>
              <a:t>НИ ИНФРАСТРУКТУРА.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4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53730" y="2262392"/>
            <a:ext cx="3281363" cy="1393190"/>
            <a:chOff x="2307460" y="3393588"/>
            <a:chExt cx="6562725" cy="2089785"/>
          </a:xfrm>
        </p:grpSpPr>
        <p:sp>
          <p:nvSpPr>
            <p:cNvPr id="3" name="object 3"/>
            <p:cNvSpPr/>
            <p:nvPr/>
          </p:nvSpPr>
          <p:spPr>
            <a:xfrm>
              <a:off x="2307460" y="3393588"/>
              <a:ext cx="6562725" cy="2089785"/>
            </a:xfrm>
            <a:custGeom>
              <a:avLst/>
              <a:gdLst/>
              <a:ahLst/>
              <a:cxnLst/>
              <a:rect l="l" t="t" r="r" b="b"/>
              <a:pathLst>
                <a:path w="6562725" h="2089785">
                  <a:moveTo>
                    <a:pt x="5516437" y="2089709"/>
                  </a:moveTo>
                  <a:lnTo>
                    <a:pt x="1001614" y="2089709"/>
                  </a:lnTo>
                  <a:lnTo>
                    <a:pt x="1001614" y="2082351"/>
                  </a:lnTo>
                  <a:lnTo>
                    <a:pt x="953153" y="2079285"/>
                  </a:lnTo>
                  <a:lnTo>
                    <a:pt x="905279" y="2074016"/>
                  </a:lnTo>
                  <a:lnTo>
                    <a:pt x="858047" y="2066595"/>
                  </a:lnTo>
                  <a:lnTo>
                    <a:pt x="811508" y="2057073"/>
                  </a:lnTo>
                  <a:lnTo>
                    <a:pt x="765716" y="2045499"/>
                  </a:lnTo>
                  <a:lnTo>
                    <a:pt x="720723" y="2031925"/>
                  </a:lnTo>
                  <a:lnTo>
                    <a:pt x="676582" y="2016401"/>
                  </a:lnTo>
                  <a:lnTo>
                    <a:pt x="633346" y="1998977"/>
                  </a:lnTo>
                  <a:lnTo>
                    <a:pt x="591069" y="1979705"/>
                  </a:lnTo>
                  <a:lnTo>
                    <a:pt x="549801" y="1958634"/>
                  </a:lnTo>
                  <a:lnTo>
                    <a:pt x="509598" y="1935816"/>
                  </a:lnTo>
                  <a:lnTo>
                    <a:pt x="470511" y="1911300"/>
                  </a:lnTo>
                  <a:lnTo>
                    <a:pt x="432593" y="1885137"/>
                  </a:lnTo>
                  <a:lnTo>
                    <a:pt x="395897" y="1857379"/>
                  </a:lnTo>
                  <a:lnTo>
                    <a:pt x="360477" y="1828074"/>
                  </a:lnTo>
                  <a:lnTo>
                    <a:pt x="326384" y="1797275"/>
                  </a:lnTo>
                  <a:lnTo>
                    <a:pt x="293671" y="1765031"/>
                  </a:lnTo>
                  <a:lnTo>
                    <a:pt x="262392" y="1731393"/>
                  </a:lnTo>
                  <a:lnTo>
                    <a:pt x="232600" y="1696412"/>
                  </a:lnTo>
                  <a:lnTo>
                    <a:pt x="204346" y="1660138"/>
                  </a:lnTo>
                  <a:lnTo>
                    <a:pt x="177685" y="1622622"/>
                  </a:lnTo>
                  <a:lnTo>
                    <a:pt x="152668" y="1583913"/>
                  </a:lnTo>
                  <a:lnTo>
                    <a:pt x="129349" y="1544064"/>
                  </a:lnTo>
                  <a:lnTo>
                    <a:pt x="107781" y="1503124"/>
                  </a:lnTo>
                  <a:lnTo>
                    <a:pt x="88016" y="1461143"/>
                  </a:lnTo>
                  <a:lnTo>
                    <a:pt x="70107" y="1418173"/>
                  </a:lnTo>
                  <a:lnTo>
                    <a:pt x="54107" y="1374264"/>
                  </a:lnTo>
                  <a:lnTo>
                    <a:pt x="40069" y="1329467"/>
                  </a:lnTo>
                  <a:lnTo>
                    <a:pt x="28046" y="1283831"/>
                  </a:lnTo>
                  <a:lnTo>
                    <a:pt x="18090" y="1237409"/>
                  </a:lnTo>
                  <a:lnTo>
                    <a:pt x="10255" y="1190249"/>
                  </a:lnTo>
                  <a:lnTo>
                    <a:pt x="4593" y="1142403"/>
                  </a:lnTo>
                  <a:lnTo>
                    <a:pt x="1157" y="1093921"/>
                  </a:lnTo>
                  <a:lnTo>
                    <a:pt x="0" y="1044854"/>
                  </a:lnTo>
                  <a:lnTo>
                    <a:pt x="1074" y="997181"/>
                  </a:lnTo>
                  <a:lnTo>
                    <a:pt x="4268" y="950059"/>
                  </a:lnTo>
                  <a:lnTo>
                    <a:pt x="9535" y="903534"/>
                  </a:lnTo>
                  <a:lnTo>
                    <a:pt x="16831" y="857653"/>
                  </a:lnTo>
                  <a:lnTo>
                    <a:pt x="26109" y="812462"/>
                  </a:lnTo>
                  <a:lnTo>
                    <a:pt x="37325" y="768006"/>
                  </a:lnTo>
                  <a:lnTo>
                    <a:pt x="50434" y="724334"/>
                  </a:lnTo>
                  <a:lnTo>
                    <a:pt x="65389" y="681490"/>
                  </a:lnTo>
                  <a:lnTo>
                    <a:pt x="82146" y="639522"/>
                  </a:lnTo>
                  <a:lnTo>
                    <a:pt x="100659" y="598475"/>
                  </a:lnTo>
                  <a:lnTo>
                    <a:pt x="120883" y="558396"/>
                  </a:lnTo>
                  <a:lnTo>
                    <a:pt x="142773" y="519332"/>
                  </a:lnTo>
                  <a:lnTo>
                    <a:pt x="166282" y="481328"/>
                  </a:lnTo>
                  <a:lnTo>
                    <a:pt x="191367" y="444431"/>
                  </a:lnTo>
                  <a:lnTo>
                    <a:pt x="217981" y="408687"/>
                  </a:lnTo>
                  <a:lnTo>
                    <a:pt x="246079" y="374143"/>
                  </a:lnTo>
                  <a:lnTo>
                    <a:pt x="275616" y="340844"/>
                  </a:lnTo>
                  <a:lnTo>
                    <a:pt x="306546" y="308838"/>
                  </a:lnTo>
                  <a:lnTo>
                    <a:pt x="338824" y="278171"/>
                  </a:lnTo>
                  <a:lnTo>
                    <a:pt x="372406" y="248889"/>
                  </a:lnTo>
                  <a:lnTo>
                    <a:pt x="407244" y="221038"/>
                  </a:lnTo>
                  <a:lnTo>
                    <a:pt x="443295" y="194664"/>
                  </a:lnTo>
                  <a:lnTo>
                    <a:pt x="480512" y="169815"/>
                  </a:lnTo>
                  <a:lnTo>
                    <a:pt x="518851" y="146536"/>
                  </a:lnTo>
                  <a:lnTo>
                    <a:pt x="558265" y="124873"/>
                  </a:lnTo>
                  <a:lnTo>
                    <a:pt x="598710" y="104874"/>
                  </a:lnTo>
                  <a:lnTo>
                    <a:pt x="640141" y="86583"/>
                  </a:lnTo>
                  <a:lnTo>
                    <a:pt x="682511" y="70049"/>
                  </a:lnTo>
                  <a:lnTo>
                    <a:pt x="725776" y="55316"/>
                  </a:lnTo>
                  <a:lnTo>
                    <a:pt x="769891" y="42432"/>
                  </a:lnTo>
                  <a:lnTo>
                    <a:pt x="814809" y="31443"/>
                  </a:lnTo>
                  <a:lnTo>
                    <a:pt x="860486" y="22394"/>
                  </a:lnTo>
                  <a:lnTo>
                    <a:pt x="906876" y="15333"/>
                  </a:lnTo>
                  <a:lnTo>
                    <a:pt x="953934" y="10305"/>
                  </a:lnTo>
                  <a:lnTo>
                    <a:pt x="1001614" y="7358"/>
                  </a:lnTo>
                  <a:lnTo>
                    <a:pt x="1001614" y="0"/>
                  </a:lnTo>
                  <a:lnTo>
                    <a:pt x="5516437" y="0"/>
                  </a:lnTo>
                  <a:lnTo>
                    <a:pt x="5564642" y="1082"/>
                  </a:lnTo>
                  <a:lnTo>
                    <a:pt x="5612257" y="4297"/>
                  </a:lnTo>
                  <a:lnTo>
                    <a:pt x="5659237" y="9597"/>
                  </a:lnTo>
                  <a:lnTo>
                    <a:pt x="5705538" y="16936"/>
                  </a:lnTo>
                  <a:lnTo>
                    <a:pt x="5751116" y="26266"/>
                  </a:lnTo>
                  <a:lnTo>
                    <a:pt x="5795925" y="37540"/>
                  </a:lnTo>
                  <a:lnTo>
                    <a:pt x="5839922" y="50709"/>
                  </a:lnTo>
                  <a:lnTo>
                    <a:pt x="5883061" y="65728"/>
                  </a:lnTo>
                  <a:lnTo>
                    <a:pt x="5925299" y="82549"/>
                  </a:lnTo>
                  <a:lnTo>
                    <a:pt x="5966591" y="101123"/>
                  </a:lnTo>
                  <a:lnTo>
                    <a:pt x="6006892" y="121405"/>
                  </a:lnTo>
                  <a:lnTo>
                    <a:pt x="6046158" y="143347"/>
                  </a:lnTo>
                  <a:lnTo>
                    <a:pt x="6084344" y="166901"/>
                  </a:lnTo>
                  <a:lnTo>
                    <a:pt x="6121406" y="192020"/>
                  </a:lnTo>
                  <a:lnTo>
                    <a:pt x="6157299" y="218657"/>
                  </a:lnTo>
                  <a:lnTo>
                    <a:pt x="6191979" y="246764"/>
                  </a:lnTo>
                  <a:lnTo>
                    <a:pt x="6225401" y="276295"/>
                  </a:lnTo>
                  <a:lnTo>
                    <a:pt x="6257521" y="307201"/>
                  </a:lnTo>
                  <a:lnTo>
                    <a:pt x="6288294" y="339437"/>
                  </a:lnTo>
                  <a:lnTo>
                    <a:pt x="6317676" y="372953"/>
                  </a:lnTo>
                  <a:lnTo>
                    <a:pt x="6345622" y="407703"/>
                  </a:lnTo>
                  <a:lnTo>
                    <a:pt x="6372088" y="443640"/>
                  </a:lnTo>
                  <a:lnTo>
                    <a:pt x="6397028" y="480716"/>
                  </a:lnTo>
                  <a:lnTo>
                    <a:pt x="6420400" y="518884"/>
                  </a:lnTo>
                  <a:lnTo>
                    <a:pt x="6442157" y="558097"/>
                  </a:lnTo>
                  <a:lnTo>
                    <a:pt x="6462256" y="598307"/>
                  </a:lnTo>
                  <a:lnTo>
                    <a:pt x="6480652" y="639467"/>
                  </a:lnTo>
                  <a:lnTo>
                    <a:pt x="6497301" y="681530"/>
                  </a:lnTo>
                  <a:lnTo>
                    <a:pt x="6512157" y="724448"/>
                  </a:lnTo>
                  <a:lnTo>
                    <a:pt x="6525178" y="768175"/>
                  </a:lnTo>
                  <a:lnTo>
                    <a:pt x="6536317" y="812662"/>
                  </a:lnTo>
                  <a:lnTo>
                    <a:pt x="6545531" y="857863"/>
                  </a:lnTo>
                  <a:lnTo>
                    <a:pt x="6552774" y="903730"/>
                  </a:lnTo>
                  <a:lnTo>
                    <a:pt x="6558004" y="950215"/>
                  </a:lnTo>
                  <a:lnTo>
                    <a:pt x="6561174" y="997273"/>
                  </a:lnTo>
                  <a:lnTo>
                    <a:pt x="6562240" y="1044854"/>
                  </a:lnTo>
                  <a:lnTo>
                    <a:pt x="6561157" y="1092436"/>
                  </a:lnTo>
                  <a:lnTo>
                    <a:pt x="6557939" y="1139493"/>
                  </a:lnTo>
                  <a:lnTo>
                    <a:pt x="6552634" y="1185979"/>
                  </a:lnTo>
                  <a:lnTo>
                    <a:pt x="6545288" y="1231846"/>
                  </a:lnTo>
                  <a:lnTo>
                    <a:pt x="6535950" y="1277046"/>
                  </a:lnTo>
                  <a:lnTo>
                    <a:pt x="6524666" y="1321533"/>
                  </a:lnTo>
                  <a:lnTo>
                    <a:pt x="6511484" y="1365260"/>
                  </a:lnTo>
                  <a:lnTo>
                    <a:pt x="6496452" y="1408178"/>
                  </a:lnTo>
                  <a:lnTo>
                    <a:pt x="6479616" y="1450241"/>
                  </a:lnTo>
                  <a:lnTo>
                    <a:pt x="6461025" y="1491401"/>
                  </a:lnTo>
                  <a:lnTo>
                    <a:pt x="6440724" y="1531611"/>
                  </a:lnTo>
                  <a:lnTo>
                    <a:pt x="6418763" y="1570824"/>
                  </a:lnTo>
                  <a:lnTo>
                    <a:pt x="6395188" y="1608992"/>
                  </a:lnTo>
                  <a:lnTo>
                    <a:pt x="6370046" y="1646068"/>
                  </a:lnTo>
                  <a:lnTo>
                    <a:pt x="6343384" y="1682005"/>
                  </a:lnTo>
                  <a:lnTo>
                    <a:pt x="6315251" y="1716755"/>
                  </a:lnTo>
                  <a:lnTo>
                    <a:pt x="6285694" y="1750272"/>
                  </a:lnTo>
                  <a:lnTo>
                    <a:pt x="6254759" y="1782507"/>
                  </a:lnTo>
                  <a:lnTo>
                    <a:pt x="6222495" y="1813413"/>
                  </a:lnTo>
                  <a:lnTo>
                    <a:pt x="6188948" y="1842944"/>
                  </a:lnTo>
                  <a:lnTo>
                    <a:pt x="6154167" y="1871051"/>
                  </a:lnTo>
                  <a:lnTo>
                    <a:pt x="6118197" y="1897688"/>
                  </a:lnTo>
                  <a:lnTo>
                    <a:pt x="6081088" y="1922807"/>
                  </a:lnTo>
                  <a:lnTo>
                    <a:pt x="6042885" y="1946362"/>
                  </a:lnTo>
                  <a:lnTo>
                    <a:pt x="6003636" y="1968303"/>
                  </a:lnTo>
                  <a:lnTo>
                    <a:pt x="5963390" y="1988585"/>
                  </a:lnTo>
                  <a:lnTo>
                    <a:pt x="5922192" y="2007160"/>
                  </a:lnTo>
                  <a:lnTo>
                    <a:pt x="5880091" y="2023980"/>
                  </a:lnTo>
                  <a:lnTo>
                    <a:pt x="5837134" y="2038999"/>
                  </a:lnTo>
                  <a:lnTo>
                    <a:pt x="5793368" y="2052169"/>
                  </a:lnTo>
                  <a:lnTo>
                    <a:pt x="5748840" y="2063442"/>
                  </a:lnTo>
                  <a:lnTo>
                    <a:pt x="5703598" y="2072772"/>
                  </a:lnTo>
                  <a:lnTo>
                    <a:pt x="5657690" y="2080111"/>
                  </a:lnTo>
                  <a:lnTo>
                    <a:pt x="5611162" y="2085412"/>
                  </a:lnTo>
                  <a:lnTo>
                    <a:pt x="5564062" y="2088627"/>
                  </a:lnTo>
                  <a:lnTo>
                    <a:pt x="5516437" y="2089709"/>
                  </a:lnTo>
                  <a:close/>
                </a:path>
              </a:pathLst>
            </a:custGeom>
            <a:solidFill>
              <a:srgbClr val="FDD54E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2649068" y="3681760"/>
              <a:ext cx="1514475" cy="1514475"/>
            </a:xfrm>
            <a:custGeom>
              <a:avLst/>
              <a:gdLst/>
              <a:ahLst/>
              <a:cxnLst/>
              <a:rect l="l" t="t" r="r" b="b"/>
              <a:pathLst>
                <a:path w="1514475" h="1514475">
                  <a:moveTo>
                    <a:pt x="757032" y="1514064"/>
                  </a:moveTo>
                  <a:lnTo>
                    <a:pt x="701347" y="1512014"/>
                  </a:lnTo>
                  <a:lnTo>
                    <a:pt x="645952" y="1505871"/>
                  </a:lnTo>
                  <a:lnTo>
                    <a:pt x="591160" y="1495669"/>
                  </a:lnTo>
                  <a:lnTo>
                    <a:pt x="537277" y="1481467"/>
                  </a:lnTo>
                  <a:lnTo>
                    <a:pt x="484585" y="1463340"/>
                  </a:lnTo>
                  <a:lnTo>
                    <a:pt x="433359" y="1441382"/>
                  </a:lnTo>
                  <a:lnTo>
                    <a:pt x="383887" y="1415714"/>
                  </a:lnTo>
                  <a:lnTo>
                    <a:pt x="336447" y="1386481"/>
                  </a:lnTo>
                  <a:lnTo>
                    <a:pt x="291286" y="1353839"/>
                  </a:lnTo>
                  <a:lnTo>
                    <a:pt x="248640" y="1317956"/>
                  </a:lnTo>
                  <a:lnTo>
                    <a:pt x="208749" y="1279033"/>
                  </a:lnTo>
                  <a:lnTo>
                    <a:pt x="171838" y="1237288"/>
                  </a:lnTo>
                  <a:lnTo>
                    <a:pt x="138097" y="1192942"/>
                  </a:lnTo>
                  <a:lnTo>
                    <a:pt x="107703" y="1146225"/>
                  </a:lnTo>
                  <a:lnTo>
                    <a:pt x="80829" y="1097397"/>
                  </a:lnTo>
                  <a:lnTo>
                    <a:pt x="57625" y="1046736"/>
                  </a:lnTo>
                  <a:lnTo>
                    <a:pt x="38210" y="994505"/>
                  </a:lnTo>
                  <a:lnTo>
                    <a:pt x="22686" y="940976"/>
                  </a:lnTo>
                  <a:lnTo>
                    <a:pt x="11144" y="886450"/>
                  </a:lnTo>
                  <a:lnTo>
                    <a:pt x="3645" y="831234"/>
                  </a:lnTo>
                  <a:lnTo>
                    <a:pt x="227" y="775616"/>
                  </a:lnTo>
                  <a:lnTo>
                    <a:pt x="0" y="757032"/>
                  </a:lnTo>
                  <a:lnTo>
                    <a:pt x="227" y="738448"/>
                  </a:lnTo>
                  <a:lnTo>
                    <a:pt x="3645" y="682830"/>
                  </a:lnTo>
                  <a:lnTo>
                    <a:pt x="11144" y="627614"/>
                  </a:lnTo>
                  <a:lnTo>
                    <a:pt x="22686" y="573088"/>
                  </a:lnTo>
                  <a:lnTo>
                    <a:pt x="38210" y="519559"/>
                  </a:lnTo>
                  <a:lnTo>
                    <a:pt x="57625" y="467328"/>
                  </a:lnTo>
                  <a:lnTo>
                    <a:pt x="80829" y="416666"/>
                  </a:lnTo>
                  <a:lnTo>
                    <a:pt x="107703" y="367839"/>
                  </a:lnTo>
                  <a:lnTo>
                    <a:pt x="138097" y="321122"/>
                  </a:lnTo>
                  <a:lnTo>
                    <a:pt x="171838" y="276776"/>
                  </a:lnTo>
                  <a:lnTo>
                    <a:pt x="208749" y="235031"/>
                  </a:lnTo>
                  <a:lnTo>
                    <a:pt x="248640" y="196107"/>
                  </a:lnTo>
                  <a:lnTo>
                    <a:pt x="291286" y="160224"/>
                  </a:lnTo>
                  <a:lnTo>
                    <a:pt x="336447" y="127582"/>
                  </a:lnTo>
                  <a:lnTo>
                    <a:pt x="383887" y="98350"/>
                  </a:lnTo>
                  <a:lnTo>
                    <a:pt x="433359" y="72682"/>
                  </a:lnTo>
                  <a:lnTo>
                    <a:pt x="484585" y="50724"/>
                  </a:lnTo>
                  <a:lnTo>
                    <a:pt x="537277" y="32597"/>
                  </a:lnTo>
                  <a:lnTo>
                    <a:pt x="591160" y="18395"/>
                  </a:lnTo>
                  <a:lnTo>
                    <a:pt x="645952" y="8193"/>
                  </a:lnTo>
                  <a:lnTo>
                    <a:pt x="701347" y="2050"/>
                  </a:lnTo>
                  <a:lnTo>
                    <a:pt x="757032" y="0"/>
                  </a:lnTo>
                  <a:lnTo>
                    <a:pt x="775616" y="227"/>
                  </a:lnTo>
                  <a:lnTo>
                    <a:pt x="831234" y="3645"/>
                  </a:lnTo>
                  <a:lnTo>
                    <a:pt x="886450" y="11144"/>
                  </a:lnTo>
                  <a:lnTo>
                    <a:pt x="940976" y="22686"/>
                  </a:lnTo>
                  <a:lnTo>
                    <a:pt x="994505" y="38210"/>
                  </a:lnTo>
                  <a:lnTo>
                    <a:pt x="1046736" y="57625"/>
                  </a:lnTo>
                  <a:lnTo>
                    <a:pt x="1097397" y="80829"/>
                  </a:lnTo>
                  <a:lnTo>
                    <a:pt x="1146225" y="107703"/>
                  </a:lnTo>
                  <a:lnTo>
                    <a:pt x="1192942" y="138097"/>
                  </a:lnTo>
                  <a:lnTo>
                    <a:pt x="1237288" y="171838"/>
                  </a:lnTo>
                  <a:lnTo>
                    <a:pt x="1279033" y="208749"/>
                  </a:lnTo>
                  <a:lnTo>
                    <a:pt x="1317956" y="248640"/>
                  </a:lnTo>
                  <a:lnTo>
                    <a:pt x="1353839" y="291286"/>
                  </a:lnTo>
                  <a:lnTo>
                    <a:pt x="1386481" y="336447"/>
                  </a:lnTo>
                  <a:lnTo>
                    <a:pt x="1415713" y="383887"/>
                  </a:lnTo>
                  <a:lnTo>
                    <a:pt x="1441382" y="433359"/>
                  </a:lnTo>
                  <a:lnTo>
                    <a:pt x="1463340" y="484585"/>
                  </a:lnTo>
                  <a:lnTo>
                    <a:pt x="1481467" y="537277"/>
                  </a:lnTo>
                  <a:lnTo>
                    <a:pt x="1495669" y="591160"/>
                  </a:lnTo>
                  <a:lnTo>
                    <a:pt x="1505871" y="645952"/>
                  </a:lnTo>
                  <a:lnTo>
                    <a:pt x="1512014" y="701347"/>
                  </a:lnTo>
                  <a:lnTo>
                    <a:pt x="1514064" y="757032"/>
                  </a:lnTo>
                  <a:lnTo>
                    <a:pt x="1513837" y="775616"/>
                  </a:lnTo>
                  <a:lnTo>
                    <a:pt x="1510419" y="831234"/>
                  </a:lnTo>
                  <a:lnTo>
                    <a:pt x="1502920" y="886450"/>
                  </a:lnTo>
                  <a:lnTo>
                    <a:pt x="1491378" y="940976"/>
                  </a:lnTo>
                  <a:lnTo>
                    <a:pt x="1475854" y="994505"/>
                  </a:lnTo>
                  <a:lnTo>
                    <a:pt x="1456439" y="1046736"/>
                  </a:lnTo>
                  <a:lnTo>
                    <a:pt x="1433235" y="1097397"/>
                  </a:lnTo>
                  <a:lnTo>
                    <a:pt x="1406361" y="1146225"/>
                  </a:lnTo>
                  <a:lnTo>
                    <a:pt x="1375967" y="1192942"/>
                  </a:lnTo>
                  <a:lnTo>
                    <a:pt x="1342226" y="1237288"/>
                  </a:lnTo>
                  <a:lnTo>
                    <a:pt x="1305314" y="1279033"/>
                  </a:lnTo>
                  <a:lnTo>
                    <a:pt x="1265424" y="1317956"/>
                  </a:lnTo>
                  <a:lnTo>
                    <a:pt x="1222778" y="1353839"/>
                  </a:lnTo>
                  <a:lnTo>
                    <a:pt x="1177617" y="1386481"/>
                  </a:lnTo>
                  <a:lnTo>
                    <a:pt x="1130177" y="1415713"/>
                  </a:lnTo>
                  <a:lnTo>
                    <a:pt x="1080705" y="1441382"/>
                  </a:lnTo>
                  <a:lnTo>
                    <a:pt x="1029479" y="1463340"/>
                  </a:lnTo>
                  <a:lnTo>
                    <a:pt x="976787" y="1481467"/>
                  </a:lnTo>
                  <a:lnTo>
                    <a:pt x="922904" y="1495669"/>
                  </a:lnTo>
                  <a:lnTo>
                    <a:pt x="868112" y="1505871"/>
                  </a:lnTo>
                  <a:lnTo>
                    <a:pt x="812717" y="1512014"/>
                  </a:lnTo>
                  <a:lnTo>
                    <a:pt x="757032" y="15140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387471" y="563726"/>
            <a:ext cx="6369058" cy="1597360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R="87474" algn="ctr">
              <a:lnSpc>
                <a:spcPts val="3088"/>
              </a:lnSpc>
              <a:spcBef>
                <a:spcPts val="56"/>
              </a:spcBef>
            </a:pPr>
            <a:r>
              <a:rPr spc="78" dirty="0">
                <a:solidFill>
                  <a:srgbClr val="C00000"/>
                </a:solidFill>
              </a:rPr>
              <a:t>ЧТО</a:t>
            </a:r>
            <a:r>
              <a:rPr spc="101" dirty="0">
                <a:solidFill>
                  <a:srgbClr val="C00000"/>
                </a:solidFill>
              </a:rPr>
              <a:t> </a:t>
            </a:r>
            <a:r>
              <a:rPr spc="53" dirty="0">
                <a:solidFill>
                  <a:srgbClr val="C00000"/>
                </a:solidFill>
              </a:rPr>
              <a:t>МЕШАЕТ</a:t>
            </a:r>
            <a:r>
              <a:rPr spc="104" dirty="0">
                <a:solidFill>
                  <a:srgbClr val="C00000"/>
                </a:solidFill>
              </a:rPr>
              <a:t> </a:t>
            </a:r>
            <a:r>
              <a:rPr spc="112" dirty="0">
                <a:solidFill>
                  <a:srgbClr val="C00000"/>
                </a:solidFill>
              </a:rPr>
              <a:t>ВОЖАТЫМ</a:t>
            </a:r>
            <a:r>
              <a:rPr spc="101" dirty="0">
                <a:solidFill>
                  <a:srgbClr val="C00000"/>
                </a:solidFill>
              </a:rPr>
              <a:t> </a:t>
            </a:r>
            <a:r>
              <a:rPr spc="104" dirty="0">
                <a:solidFill>
                  <a:srgbClr val="C00000"/>
                </a:solidFill>
              </a:rPr>
              <a:t>РАБОТАТЬ</a:t>
            </a:r>
          </a:p>
          <a:p>
            <a:pPr marL="7112" marR="2845" algn="ctr">
              <a:lnSpc>
                <a:spcPts val="2951"/>
              </a:lnSpc>
              <a:spcBef>
                <a:spcPts val="188"/>
              </a:spcBef>
            </a:pPr>
            <a:r>
              <a:rPr spc="48" dirty="0">
                <a:solidFill>
                  <a:srgbClr val="C00000"/>
                </a:solidFill>
              </a:rPr>
              <a:t>С</a:t>
            </a:r>
            <a:r>
              <a:rPr spc="101" dirty="0">
                <a:solidFill>
                  <a:srgbClr val="C00000"/>
                </a:solidFill>
              </a:rPr>
              <a:t> </a:t>
            </a:r>
            <a:r>
              <a:rPr spc="84" dirty="0">
                <a:solidFill>
                  <a:srgbClr val="C00000"/>
                </a:solidFill>
              </a:rPr>
              <a:t>ДЕТЬМИ</a:t>
            </a:r>
            <a:r>
              <a:rPr spc="101" dirty="0">
                <a:solidFill>
                  <a:srgbClr val="C00000"/>
                </a:solidFill>
              </a:rPr>
              <a:t> </a:t>
            </a:r>
            <a:r>
              <a:rPr spc="48" dirty="0">
                <a:solidFill>
                  <a:srgbClr val="C00000"/>
                </a:solidFill>
              </a:rPr>
              <a:t>С</a:t>
            </a:r>
            <a:r>
              <a:rPr spc="104" dirty="0">
                <a:solidFill>
                  <a:srgbClr val="C00000"/>
                </a:solidFill>
              </a:rPr>
              <a:t> </a:t>
            </a:r>
            <a:r>
              <a:rPr spc="56" dirty="0">
                <a:solidFill>
                  <a:srgbClr val="C00000"/>
                </a:solidFill>
              </a:rPr>
              <a:t>ОСОБЫМИ</a:t>
            </a:r>
            <a:r>
              <a:rPr spc="101" dirty="0">
                <a:solidFill>
                  <a:srgbClr val="C00000"/>
                </a:solidFill>
              </a:rPr>
              <a:t> </a:t>
            </a:r>
            <a:r>
              <a:rPr spc="78" dirty="0">
                <a:solidFill>
                  <a:srgbClr val="C00000"/>
                </a:solidFill>
              </a:rPr>
              <a:t>ПОТРЕБНОСТЯМИ </a:t>
            </a:r>
            <a:r>
              <a:rPr spc="-661" dirty="0">
                <a:solidFill>
                  <a:srgbClr val="C00000"/>
                </a:solidFill>
              </a:rPr>
              <a:t> </a:t>
            </a:r>
            <a:r>
              <a:rPr spc="50" dirty="0">
                <a:solidFill>
                  <a:srgbClr val="C00000"/>
                </a:solidFill>
              </a:rPr>
              <a:t>ЗДОРОВЬЯ?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08568" y="2752024"/>
            <a:ext cx="2075400" cy="314958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 defTabSz="512048">
              <a:spcBef>
                <a:spcPts val="56"/>
              </a:spcBef>
            </a:pPr>
            <a:r>
              <a:rPr sz="2000" b="1" spc="246" dirty="0">
                <a:solidFill>
                  <a:prstClr val="black"/>
                </a:solidFill>
                <a:latin typeface="Roboto"/>
                <a:cs typeface="Roboto"/>
              </a:rPr>
              <a:t>Ж</a:t>
            </a:r>
            <a:r>
              <a:rPr sz="2000" b="1" spc="151" dirty="0">
                <a:solidFill>
                  <a:prstClr val="black"/>
                </a:solidFill>
                <a:latin typeface="Roboto"/>
                <a:cs typeface="Roboto"/>
              </a:rPr>
              <a:t>А</a:t>
            </a:r>
            <a:r>
              <a:rPr sz="2000" b="1" spc="78" dirty="0">
                <a:solidFill>
                  <a:prstClr val="black"/>
                </a:solidFill>
                <a:latin typeface="Roboto"/>
                <a:cs typeface="Roboto"/>
              </a:rPr>
              <a:t>Л</a:t>
            </a:r>
            <a:r>
              <a:rPr lang="ru-RU" sz="2000" b="1" spc="81" dirty="0">
                <a:solidFill>
                  <a:prstClr val="black"/>
                </a:solidFill>
                <a:latin typeface="Roboto"/>
                <a:cs typeface="Roboto"/>
              </a:rPr>
              <a:t>ОС</a:t>
            </a:r>
            <a:r>
              <a:rPr sz="2000" b="1" spc="168" dirty="0">
                <a:solidFill>
                  <a:prstClr val="black"/>
                </a:solidFill>
                <a:latin typeface="Roboto"/>
                <a:cs typeface="Roboto"/>
              </a:rPr>
              <a:t>Т</a:t>
            </a:r>
            <a:r>
              <a:rPr sz="2000" b="1" spc="-3" dirty="0">
                <a:solidFill>
                  <a:prstClr val="black"/>
                </a:solidFill>
                <a:latin typeface="Roboto"/>
                <a:cs typeface="Roboto"/>
              </a:rPr>
              <a:t>Ь</a:t>
            </a:r>
            <a:endParaRPr sz="20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153730" y="4459492"/>
            <a:ext cx="3281363" cy="1393190"/>
            <a:chOff x="2307460" y="6689238"/>
            <a:chExt cx="6562725" cy="2089785"/>
          </a:xfrm>
        </p:grpSpPr>
        <p:sp>
          <p:nvSpPr>
            <p:cNvPr id="8" name="object 8"/>
            <p:cNvSpPr/>
            <p:nvPr/>
          </p:nvSpPr>
          <p:spPr>
            <a:xfrm>
              <a:off x="2307460" y="6689238"/>
              <a:ext cx="6562725" cy="2089785"/>
            </a:xfrm>
            <a:custGeom>
              <a:avLst/>
              <a:gdLst/>
              <a:ahLst/>
              <a:cxnLst/>
              <a:rect l="l" t="t" r="r" b="b"/>
              <a:pathLst>
                <a:path w="6562725" h="2089784">
                  <a:moveTo>
                    <a:pt x="5516437" y="2089709"/>
                  </a:moveTo>
                  <a:lnTo>
                    <a:pt x="1001614" y="2089709"/>
                  </a:lnTo>
                  <a:lnTo>
                    <a:pt x="1001614" y="2082351"/>
                  </a:lnTo>
                  <a:lnTo>
                    <a:pt x="953153" y="2079285"/>
                  </a:lnTo>
                  <a:lnTo>
                    <a:pt x="905279" y="2074016"/>
                  </a:lnTo>
                  <a:lnTo>
                    <a:pt x="858047" y="2066595"/>
                  </a:lnTo>
                  <a:lnTo>
                    <a:pt x="811508" y="2057073"/>
                  </a:lnTo>
                  <a:lnTo>
                    <a:pt x="765716" y="2045499"/>
                  </a:lnTo>
                  <a:lnTo>
                    <a:pt x="720723" y="2031925"/>
                  </a:lnTo>
                  <a:lnTo>
                    <a:pt x="676582" y="2016401"/>
                  </a:lnTo>
                  <a:lnTo>
                    <a:pt x="633346" y="1998977"/>
                  </a:lnTo>
                  <a:lnTo>
                    <a:pt x="591069" y="1979705"/>
                  </a:lnTo>
                  <a:lnTo>
                    <a:pt x="549801" y="1958634"/>
                  </a:lnTo>
                  <a:lnTo>
                    <a:pt x="509598" y="1935816"/>
                  </a:lnTo>
                  <a:lnTo>
                    <a:pt x="470511" y="1911300"/>
                  </a:lnTo>
                  <a:lnTo>
                    <a:pt x="432593" y="1885137"/>
                  </a:lnTo>
                  <a:lnTo>
                    <a:pt x="395897" y="1857379"/>
                  </a:lnTo>
                  <a:lnTo>
                    <a:pt x="360477" y="1828074"/>
                  </a:lnTo>
                  <a:lnTo>
                    <a:pt x="326384" y="1797275"/>
                  </a:lnTo>
                  <a:lnTo>
                    <a:pt x="293671" y="1765031"/>
                  </a:lnTo>
                  <a:lnTo>
                    <a:pt x="262392" y="1731393"/>
                  </a:lnTo>
                  <a:lnTo>
                    <a:pt x="232600" y="1696412"/>
                  </a:lnTo>
                  <a:lnTo>
                    <a:pt x="204346" y="1660138"/>
                  </a:lnTo>
                  <a:lnTo>
                    <a:pt x="177685" y="1622622"/>
                  </a:lnTo>
                  <a:lnTo>
                    <a:pt x="152668" y="1583913"/>
                  </a:lnTo>
                  <a:lnTo>
                    <a:pt x="129349" y="1544064"/>
                  </a:lnTo>
                  <a:lnTo>
                    <a:pt x="107781" y="1503124"/>
                  </a:lnTo>
                  <a:lnTo>
                    <a:pt x="88016" y="1461143"/>
                  </a:lnTo>
                  <a:lnTo>
                    <a:pt x="70107" y="1418173"/>
                  </a:lnTo>
                  <a:lnTo>
                    <a:pt x="54107" y="1374264"/>
                  </a:lnTo>
                  <a:lnTo>
                    <a:pt x="40069" y="1329467"/>
                  </a:lnTo>
                  <a:lnTo>
                    <a:pt x="28046" y="1283831"/>
                  </a:lnTo>
                  <a:lnTo>
                    <a:pt x="18090" y="1237409"/>
                  </a:lnTo>
                  <a:lnTo>
                    <a:pt x="10255" y="1190249"/>
                  </a:lnTo>
                  <a:lnTo>
                    <a:pt x="4593" y="1142403"/>
                  </a:lnTo>
                  <a:lnTo>
                    <a:pt x="1157" y="1093921"/>
                  </a:lnTo>
                  <a:lnTo>
                    <a:pt x="0" y="1044854"/>
                  </a:lnTo>
                  <a:lnTo>
                    <a:pt x="1074" y="997181"/>
                  </a:lnTo>
                  <a:lnTo>
                    <a:pt x="4268" y="950059"/>
                  </a:lnTo>
                  <a:lnTo>
                    <a:pt x="9535" y="903534"/>
                  </a:lnTo>
                  <a:lnTo>
                    <a:pt x="16831" y="857653"/>
                  </a:lnTo>
                  <a:lnTo>
                    <a:pt x="26109" y="812462"/>
                  </a:lnTo>
                  <a:lnTo>
                    <a:pt x="37325" y="768006"/>
                  </a:lnTo>
                  <a:lnTo>
                    <a:pt x="50434" y="724334"/>
                  </a:lnTo>
                  <a:lnTo>
                    <a:pt x="65389" y="681490"/>
                  </a:lnTo>
                  <a:lnTo>
                    <a:pt x="82146" y="639522"/>
                  </a:lnTo>
                  <a:lnTo>
                    <a:pt x="100659" y="598475"/>
                  </a:lnTo>
                  <a:lnTo>
                    <a:pt x="120883" y="558396"/>
                  </a:lnTo>
                  <a:lnTo>
                    <a:pt x="142773" y="519332"/>
                  </a:lnTo>
                  <a:lnTo>
                    <a:pt x="166282" y="481328"/>
                  </a:lnTo>
                  <a:lnTo>
                    <a:pt x="191367" y="444431"/>
                  </a:lnTo>
                  <a:lnTo>
                    <a:pt x="217981" y="408687"/>
                  </a:lnTo>
                  <a:lnTo>
                    <a:pt x="246079" y="374143"/>
                  </a:lnTo>
                  <a:lnTo>
                    <a:pt x="275616" y="340844"/>
                  </a:lnTo>
                  <a:lnTo>
                    <a:pt x="306546" y="308838"/>
                  </a:lnTo>
                  <a:lnTo>
                    <a:pt x="338824" y="278171"/>
                  </a:lnTo>
                  <a:lnTo>
                    <a:pt x="372406" y="248889"/>
                  </a:lnTo>
                  <a:lnTo>
                    <a:pt x="407244" y="221038"/>
                  </a:lnTo>
                  <a:lnTo>
                    <a:pt x="443295" y="194664"/>
                  </a:lnTo>
                  <a:lnTo>
                    <a:pt x="480512" y="169815"/>
                  </a:lnTo>
                  <a:lnTo>
                    <a:pt x="518851" y="146536"/>
                  </a:lnTo>
                  <a:lnTo>
                    <a:pt x="558265" y="124873"/>
                  </a:lnTo>
                  <a:lnTo>
                    <a:pt x="598710" y="104874"/>
                  </a:lnTo>
                  <a:lnTo>
                    <a:pt x="640141" y="86583"/>
                  </a:lnTo>
                  <a:lnTo>
                    <a:pt x="682511" y="70049"/>
                  </a:lnTo>
                  <a:lnTo>
                    <a:pt x="725776" y="55316"/>
                  </a:lnTo>
                  <a:lnTo>
                    <a:pt x="769891" y="42432"/>
                  </a:lnTo>
                  <a:lnTo>
                    <a:pt x="814809" y="31443"/>
                  </a:lnTo>
                  <a:lnTo>
                    <a:pt x="860486" y="22394"/>
                  </a:lnTo>
                  <a:lnTo>
                    <a:pt x="906876" y="15333"/>
                  </a:lnTo>
                  <a:lnTo>
                    <a:pt x="953934" y="10305"/>
                  </a:lnTo>
                  <a:lnTo>
                    <a:pt x="1001614" y="7358"/>
                  </a:lnTo>
                  <a:lnTo>
                    <a:pt x="1001614" y="0"/>
                  </a:lnTo>
                  <a:lnTo>
                    <a:pt x="5516437" y="0"/>
                  </a:lnTo>
                  <a:lnTo>
                    <a:pt x="5564642" y="1082"/>
                  </a:lnTo>
                  <a:lnTo>
                    <a:pt x="5612257" y="4297"/>
                  </a:lnTo>
                  <a:lnTo>
                    <a:pt x="5659237" y="9597"/>
                  </a:lnTo>
                  <a:lnTo>
                    <a:pt x="5705538" y="16936"/>
                  </a:lnTo>
                  <a:lnTo>
                    <a:pt x="5751116" y="26266"/>
                  </a:lnTo>
                  <a:lnTo>
                    <a:pt x="5795925" y="37540"/>
                  </a:lnTo>
                  <a:lnTo>
                    <a:pt x="5839922" y="50709"/>
                  </a:lnTo>
                  <a:lnTo>
                    <a:pt x="5883061" y="65728"/>
                  </a:lnTo>
                  <a:lnTo>
                    <a:pt x="5925299" y="82549"/>
                  </a:lnTo>
                  <a:lnTo>
                    <a:pt x="5966591" y="101123"/>
                  </a:lnTo>
                  <a:lnTo>
                    <a:pt x="6006892" y="121405"/>
                  </a:lnTo>
                  <a:lnTo>
                    <a:pt x="6046158" y="143347"/>
                  </a:lnTo>
                  <a:lnTo>
                    <a:pt x="6084344" y="166901"/>
                  </a:lnTo>
                  <a:lnTo>
                    <a:pt x="6121406" y="192020"/>
                  </a:lnTo>
                  <a:lnTo>
                    <a:pt x="6157299" y="218657"/>
                  </a:lnTo>
                  <a:lnTo>
                    <a:pt x="6191979" y="246764"/>
                  </a:lnTo>
                  <a:lnTo>
                    <a:pt x="6225401" y="276295"/>
                  </a:lnTo>
                  <a:lnTo>
                    <a:pt x="6257521" y="307201"/>
                  </a:lnTo>
                  <a:lnTo>
                    <a:pt x="6288294" y="339437"/>
                  </a:lnTo>
                  <a:lnTo>
                    <a:pt x="6317676" y="372953"/>
                  </a:lnTo>
                  <a:lnTo>
                    <a:pt x="6345622" y="407703"/>
                  </a:lnTo>
                  <a:lnTo>
                    <a:pt x="6372088" y="443640"/>
                  </a:lnTo>
                  <a:lnTo>
                    <a:pt x="6397028" y="480716"/>
                  </a:lnTo>
                  <a:lnTo>
                    <a:pt x="6420400" y="518884"/>
                  </a:lnTo>
                  <a:lnTo>
                    <a:pt x="6442157" y="558097"/>
                  </a:lnTo>
                  <a:lnTo>
                    <a:pt x="6462256" y="598307"/>
                  </a:lnTo>
                  <a:lnTo>
                    <a:pt x="6480652" y="639467"/>
                  </a:lnTo>
                  <a:lnTo>
                    <a:pt x="6497301" y="681530"/>
                  </a:lnTo>
                  <a:lnTo>
                    <a:pt x="6512157" y="724448"/>
                  </a:lnTo>
                  <a:lnTo>
                    <a:pt x="6525178" y="768175"/>
                  </a:lnTo>
                  <a:lnTo>
                    <a:pt x="6536317" y="812662"/>
                  </a:lnTo>
                  <a:lnTo>
                    <a:pt x="6545531" y="857863"/>
                  </a:lnTo>
                  <a:lnTo>
                    <a:pt x="6552774" y="903730"/>
                  </a:lnTo>
                  <a:lnTo>
                    <a:pt x="6558004" y="950215"/>
                  </a:lnTo>
                  <a:lnTo>
                    <a:pt x="6561174" y="997273"/>
                  </a:lnTo>
                  <a:lnTo>
                    <a:pt x="6562240" y="1044854"/>
                  </a:lnTo>
                  <a:lnTo>
                    <a:pt x="6561157" y="1092436"/>
                  </a:lnTo>
                  <a:lnTo>
                    <a:pt x="6557939" y="1139493"/>
                  </a:lnTo>
                  <a:lnTo>
                    <a:pt x="6552634" y="1185979"/>
                  </a:lnTo>
                  <a:lnTo>
                    <a:pt x="6545288" y="1231846"/>
                  </a:lnTo>
                  <a:lnTo>
                    <a:pt x="6535950" y="1277046"/>
                  </a:lnTo>
                  <a:lnTo>
                    <a:pt x="6524666" y="1321533"/>
                  </a:lnTo>
                  <a:lnTo>
                    <a:pt x="6511484" y="1365260"/>
                  </a:lnTo>
                  <a:lnTo>
                    <a:pt x="6496452" y="1408178"/>
                  </a:lnTo>
                  <a:lnTo>
                    <a:pt x="6479616" y="1450241"/>
                  </a:lnTo>
                  <a:lnTo>
                    <a:pt x="6461025" y="1491401"/>
                  </a:lnTo>
                  <a:lnTo>
                    <a:pt x="6440724" y="1531611"/>
                  </a:lnTo>
                  <a:lnTo>
                    <a:pt x="6418763" y="1570824"/>
                  </a:lnTo>
                  <a:lnTo>
                    <a:pt x="6395188" y="1608992"/>
                  </a:lnTo>
                  <a:lnTo>
                    <a:pt x="6370046" y="1646068"/>
                  </a:lnTo>
                  <a:lnTo>
                    <a:pt x="6343384" y="1682005"/>
                  </a:lnTo>
                  <a:lnTo>
                    <a:pt x="6315251" y="1716755"/>
                  </a:lnTo>
                  <a:lnTo>
                    <a:pt x="6285694" y="1750272"/>
                  </a:lnTo>
                  <a:lnTo>
                    <a:pt x="6254759" y="1782507"/>
                  </a:lnTo>
                  <a:lnTo>
                    <a:pt x="6222495" y="1813413"/>
                  </a:lnTo>
                  <a:lnTo>
                    <a:pt x="6188948" y="1842944"/>
                  </a:lnTo>
                  <a:lnTo>
                    <a:pt x="6154167" y="1871051"/>
                  </a:lnTo>
                  <a:lnTo>
                    <a:pt x="6118197" y="1897688"/>
                  </a:lnTo>
                  <a:lnTo>
                    <a:pt x="6081088" y="1922807"/>
                  </a:lnTo>
                  <a:lnTo>
                    <a:pt x="6042885" y="1946362"/>
                  </a:lnTo>
                  <a:lnTo>
                    <a:pt x="6003636" y="1968303"/>
                  </a:lnTo>
                  <a:lnTo>
                    <a:pt x="5963390" y="1988585"/>
                  </a:lnTo>
                  <a:lnTo>
                    <a:pt x="5922192" y="2007160"/>
                  </a:lnTo>
                  <a:lnTo>
                    <a:pt x="5880091" y="2023980"/>
                  </a:lnTo>
                  <a:lnTo>
                    <a:pt x="5837134" y="2038999"/>
                  </a:lnTo>
                  <a:lnTo>
                    <a:pt x="5793368" y="2052169"/>
                  </a:lnTo>
                  <a:lnTo>
                    <a:pt x="5748840" y="2063442"/>
                  </a:lnTo>
                  <a:lnTo>
                    <a:pt x="5703598" y="2072772"/>
                  </a:lnTo>
                  <a:lnTo>
                    <a:pt x="5657690" y="2080111"/>
                  </a:lnTo>
                  <a:lnTo>
                    <a:pt x="5611162" y="2085412"/>
                  </a:lnTo>
                  <a:lnTo>
                    <a:pt x="5564062" y="2088627"/>
                  </a:lnTo>
                  <a:lnTo>
                    <a:pt x="5516437" y="2089709"/>
                  </a:lnTo>
                  <a:close/>
                </a:path>
              </a:pathLst>
            </a:custGeom>
            <a:solidFill>
              <a:srgbClr val="F5893D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2649068" y="6977410"/>
              <a:ext cx="1514475" cy="1514475"/>
            </a:xfrm>
            <a:custGeom>
              <a:avLst/>
              <a:gdLst/>
              <a:ahLst/>
              <a:cxnLst/>
              <a:rect l="l" t="t" r="r" b="b"/>
              <a:pathLst>
                <a:path w="1514475" h="1514475">
                  <a:moveTo>
                    <a:pt x="757032" y="1514064"/>
                  </a:moveTo>
                  <a:lnTo>
                    <a:pt x="701347" y="1512014"/>
                  </a:lnTo>
                  <a:lnTo>
                    <a:pt x="645952" y="1505871"/>
                  </a:lnTo>
                  <a:lnTo>
                    <a:pt x="591160" y="1495669"/>
                  </a:lnTo>
                  <a:lnTo>
                    <a:pt x="537277" y="1481467"/>
                  </a:lnTo>
                  <a:lnTo>
                    <a:pt x="484585" y="1463340"/>
                  </a:lnTo>
                  <a:lnTo>
                    <a:pt x="433359" y="1441382"/>
                  </a:lnTo>
                  <a:lnTo>
                    <a:pt x="383887" y="1415714"/>
                  </a:lnTo>
                  <a:lnTo>
                    <a:pt x="336447" y="1386481"/>
                  </a:lnTo>
                  <a:lnTo>
                    <a:pt x="291286" y="1353839"/>
                  </a:lnTo>
                  <a:lnTo>
                    <a:pt x="248640" y="1317956"/>
                  </a:lnTo>
                  <a:lnTo>
                    <a:pt x="208749" y="1279033"/>
                  </a:lnTo>
                  <a:lnTo>
                    <a:pt x="171838" y="1237288"/>
                  </a:lnTo>
                  <a:lnTo>
                    <a:pt x="138097" y="1192942"/>
                  </a:lnTo>
                  <a:lnTo>
                    <a:pt x="107703" y="1146225"/>
                  </a:lnTo>
                  <a:lnTo>
                    <a:pt x="80829" y="1097397"/>
                  </a:lnTo>
                  <a:lnTo>
                    <a:pt x="57625" y="1046736"/>
                  </a:lnTo>
                  <a:lnTo>
                    <a:pt x="38210" y="994505"/>
                  </a:lnTo>
                  <a:lnTo>
                    <a:pt x="22686" y="940976"/>
                  </a:lnTo>
                  <a:lnTo>
                    <a:pt x="11144" y="886450"/>
                  </a:lnTo>
                  <a:lnTo>
                    <a:pt x="3645" y="831234"/>
                  </a:lnTo>
                  <a:lnTo>
                    <a:pt x="227" y="775616"/>
                  </a:lnTo>
                  <a:lnTo>
                    <a:pt x="0" y="757032"/>
                  </a:lnTo>
                  <a:lnTo>
                    <a:pt x="227" y="738448"/>
                  </a:lnTo>
                  <a:lnTo>
                    <a:pt x="3645" y="682830"/>
                  </a:lnTo>
                  <a:lnTo>
                    <a:pt x="11144" y="627614"/>
                  </a:lnTo>
                  <a:lnTo>
                    <a:pt x="22686" y="573088"/>
                  </a:lnTo>
                  <a:lnTo>
                    <a:pt x="38210" y="519559"/>
                  </a:lnTo>
                  <a:lnTo>
                    <a:pt x="57625" y="467328"/>
                  </a:lnTo>
                  <a:lnTo>
                    <a:pt x="80829" y="416666"/>
                  </a:lnTo>
                  <a:lnTo>
                    <a:pt x="107703" y="367839"/>
                  </a:lnTo>
                  <a:lnTo>
                    <a:pt x="138097" y="321122"/>
                  </a:lnTo>
                  <a:lnTo>
                    <a:pt x="171838" y="276776"/>
                  </a:lnTo>
                  <a:lnTo>
                    <a:pt x="208749" y="235031"/>
                  </a:lnTo>
                  <a:lnTo>
                    <a:pt x="248640" y="196107"/>
                  </a:lnTo>
                  <a:lnTo>
                    <a:pt x="291286" y="160224"/>
                  </a:lnTo>
                  <a:lnTo>
                    <a:pt x="336447" y="127582"/>
                  </a:lnTo>
                  <a:lnTo>
                    <a:pt x="383887" y="98350"/>
                  </a:lnTo>
                  <a:lnTo>
                    <a:pt x="433359" y="72682"/>
                  </a:lnTo>
                  <a:lnTo>
                    <a:pt x="484585" y="50724"/>
                  </a:lnTo>
                  <a:lnTo>
                    <a:pt x="537277" y="32597"/>
                  </a:lnTo>
                  <a:lnTo>
                    <a:pt x="591160" y="18395"/>
                  </a:lnTo>
                  <a:lnTo>
                    <a:pt x="645952" y="8193"/>
                  </a:lnTo>
                  <a:lnTo>
                    <a:pt x="701347" y="2050"/>
                  </a:lnTo>
                  <a:lnTo>
                    <a:pt x="757032" y="0"/>
                  </a:lnTo>
                  <a:lnTo>
                    <a:pt x="775616" y="227"/>
                  </a:lnTo>
                  <a:lnTo>
                    <a:pt x="831234" y="3645"/>
                  </a:lnTo>
                  <a:lnTo>
                    <a:pt x="886450" y="11144"/>
                  </a:lnTo>
                  <a:lnTo>
                    <a:pt x="940976" y="22686"/>
                  </a:lnTo>
                  <a:lnTo>
                    <a:pt x="994505" y="38210"/>
                  </a:lnTo>
                  <a:lnTo>
                    <a:pt x="1046736" y="57625"/>
                  </a:lnTo>
                  <a:lnTo>
                    <a:pt x="1097397" y="80829"/>
                  </a:lnTo>
                  <a:lnTo>
                    <a:pt x="1146225" y="107703"/>
                  </a:lnTo>
                  <a:lnTo>
                    <a:pt x="1192942" y="138097"/>
                  </a:lnTo>
                  <a:lnTo>
                    <a:pt x="1237288" y="171838"/>
                  </a:lnTo>
                  <a:lnTo>
                    <a:pt x="1279033" y="208749"/>
                  </a:lnTo>
                  <a:lnTo>
                    <a:pt x="1317956" y="248640"/>
                  </a:lnTo>
                  <a:lnTo>
                    <a:pt x="1353839" y="291286"/>
                  </a:lnTo>
                  <a:lnTo>
                    <a:pt x="1386481" y="336447"/>
                  </a:lnTo>
                  <a:lnTo>
                    <a:pt x="1415713" y="383887"/>
                  </a:lnTo>
                  <a:lnTo>
                    <a:pt x="1441382" y="433359"/>
                  </a:lnTo>
                  <a:lnTo>
                    <a:pt x="1463340" y="484585"/>
                  </a:lnTo>
                  <a:lnTo>
                    <a:pt x="1481467" y="537277"/>
                  </a:lnTo>
                  <a:lnTo>
                    <a:pt x="1495669" y="591160"/>
                  </a:lnTo>
                  <a:lnTo>
                    <a:pt x="1505871" y="645952"/>
                  </a:lnTo>
                  <a:lnTo>
                    <a:pt x="1512014" y="701347"/>
                  </a:lnTo>
                  <a:lnTo>
                    <a:pt x="1514064" y="757032"/>
                  </a:lnTo>
                  <a:lnTo>
                    <a:pt x="1513837" y="775616"/>
                  </a:lnTo>
                  <a:lnTo>
                    <a:pt x="1510419" y="831234"/>
                  </a:lnTo>
                  <a:lnTo>
                    <a:pt x="1502920" y="886450"/>
                  </a:lnTo>
                  <a:lnTo>
                    <a:pt x="1491378" y="940976"/>
                  </a:lnTo>
                  <a:lnTo>
                    <a:pt x="1475854" y="994505"/>
                  </a:lnTo>
                  <a:lnTo>
                    <a:pt x="1456439" y="1046736"/>
                  </a:lnTo>
                  <a:lnTo>
                    <a:pt x="1433235" y="1097397"/>
                  </a:lnTo>
                  <a:lnTo>
                    <a:pt x="1406361" y="1146225"/>
                  </a:lnTo>
                  <a:lnTo>
                    <a:pt x="1375967" y="1192942"/>
                  </a:lnTo>
                  <a:lnTo>
                    <a:pt x="1342226" y="1237288"/>
                  </a:lnTo>
                  <a:lnTo>
                    <a:pt x="1305314" y="1279033"/>
                  </a:lnTo>
                  <a:lnTo>
                    <a:pt x="1265424" y="1317956"/>
                  </a:lnTo>
                  <a:lnTo>
                    <a:pt x="1222778" y="1353839"/>
                  </a:lnTo>
                  <a:lnTo>
                    <a:pt x="1177617" y="1386481"/>
                  </a:lnTo>
                  <a:lnTo>
                    <a:pt x="1130177" y="1415713"/>
                  </a:lnTo>
                  <a:lnTo>
                    <a:pt x="1080705" y="1441382"/>
                  </a:lnTo>
                  <a:lnTo>
                    <a:pt x="1029479" y="1463340"/>
                  </a:lnTo>
                  <a:lnTo>
                    <a:pt x="976787" y="1481467"/>
                  </a:lnTo>
                  <a:lnTo>
                    <a:pt x="922904" y="1495669"/>
                  </a:lnTo>
                  <a:lnTo>
                    <a:pt x="868112" y="1505871"/>
                  </a:lnTo>
                  <a:lnTo>
                    <a:pt x="812717" y="1512014"/>
                  </a:lnTo>
                  <a:lnTo>
                    <a:pt x="757032" y="15140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324537" y="4854206"/>
            <a:ext cx="582499" cy="452740"/>
          </a:xfrm>
          <a:prstGeom prst="rect">
            <a:avLst/>
          </a:prstGeom>
        </p:spPr>
        <p:txBody>
          <a:bodyPr vert="horz" wrap="square" lIns="0" tIns="6401" rIns="0" bIns="0" rtlCol="0">
            <a:spAutoFit/>
          </a:bodyPr>
          <a:lstStyle/>
          <a:p>
            <a:pPr marL="7112" defTabSz="512048">
              <a:spcBef>
                <a:spcPts val="50"/>
              </a:spcBef>
            </a:pPr>
            <a:r>
              <a:rPr sz="2900" b="1" spc="140" dirty="0">
                <a:solidFill>
                  <a:prstClr val="black"/>
                </a:solidFill>
                <a:latin typeface="Roboto"/>
                <a:cs typeface="Roboto"/>
              </a:rPr>
              <a:t>0</a:t>
            </a:r>
            <a:r>
              <a:rPr sz="2900" b="1" spc="-3" dirty="0">
                <a:solidFill>
                  <a:prstClr val="black"/>
                </a:solidFill>
                <a:latin typeface="Roboto"/>
                <a:cs typeface="Roboto"/>
              </a:rPr>
              <a:t>3</a:t>
            </a:r>
            <a:endParaRPr sz="2900">
              <a:solidFill>
                <a:prstClr val="black"/>
              </a:solidFill>
              <a:latin typeface="Roboto"/>
              <a:cs typeface="Robo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08569" y="4949124"/>
            <a:ext cx="2075401" cy="314958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 defTabSz="512048">
              <a:spcBef>
                <a:spcPts val="56"/>
              </a:spcBef>
            </a:pPr>
            <a:r>
              <a:rPr sz="2000" b="1" spc="70" dirty="0">
                <a:solidFill>
                  <a:prstClr val="black"/>
                </a:solidFill>
                <a:latin typeface="Roboto"/>
                <a:cs typeface="Roboto"/>
              </a:rPr>
              <a:t>НЕЗНАНИЕ</a:t>
            </a:r>
            <a:endParaRPr sz="20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736680" y="2262504"/>
            <a:ext cx="3285173" cy="1394883"/>
            <a:chOff x="9473351" y="3393749"/>
            <a:chExt cx="6570345" cy="2092325"/>
          </a:xfrm>
        </p:grpSpPr>
        <p:sp>
          <p:nvSpPr>
            <p:cNvPr id="13" name="object 13"/>
            <p:cNvSpPr/>
            <p:nvPr/>
          </p:nvSpPr>
          <p:spPr>
            <a:xfrm>
              <a:off x="9473351" y="3393749"/>
              <a:ext cx="6570345" cy="2092325"/>
            </a:xfrm>
            <a:custGeom>
              <a:avLst/>
              <a:gdLst/>
              <a:ahLst/>
              <a:cxnLst/>
              <a:rect l="l" t="t" r="r" b="b"/>
              <a:pathLst>
                <a:path w="6570344" h="2092325">
                  <a:moveTo>
                    <a:pt x="5524402" y="2092244"/>
                  </a:moveTo>
                  <a:lnTo>
                    <a:pt x="1001582" y="2092244"/>
                  </a:lnTo>
                  <a:lnTo>
                    <a:pt x="1001582" y="2084877"/>
                  </a:lnTo>
                  <a:lnTo>
                    <a:pt x="954499" y="2081926"/>
                  </a:lnTo>
                  <a:lnTo>
                    <a:pt x="907969" y="2076893"/>
                  </a:lnTo>
                  <a:lnTo>
                    <a:pt x="862041" y="2069823"/>
                  </a:lnTo>
                  <a:lnTo>
                    <a:pt x="816764" y="2060763"/>
                  </a:lnTo>
                  <a:lnTo>
                    <a:pt x="772185" y="2049760"/>
                  </a:lnTo>
                  <a:lnTo>
                    <a:pt x="728353" y="2036860"/>
                  </a:lnTo>
                  <a:lnTo>
                    <a:pt x="685317" y="2022110"/>
                  </a:lnTo>
                  <a:lnTo>
                    <a:pt x="643126" y="2005555"/>
                  </a:lnTo>
                  <a:lnTo>
                    <a:pt x="601826" y="1987243"/>
                  </a:lnTo>
                  <a:lnTo>
                    <a:pt x="561468" y="1967219"/>
                  </a:lnTo>
                  <a:lnTo>
                    <a:pt x="522099" y="1945530"/>
                  </a:lnTo>
                  <a:lnTo>
                    <a:pt x="483768" y="1922223"/>
                  </a:lnTo>
                  <a:lnTo>
                    <a:pt x="446523" y="1897343"/>
                  </a:lnTo>
                  <a:lnTo>
                    <a:pt x="410413" y="1870938"/>
                  </a:lnTo>
                  <a:lnTo>
                    <a:pt x="375485" y="1843053"/>
                  </a:lnTo>
                  <a:lnTo>
                    <a:pt x="341790" y="1813735"/>
                  </a:lnTo>
                  <a:lnTo>
                    <a:pt x="309375" y="1783031"/>
                  </a:lnTo>
                  <a:lnTo>
                    <a:pt x="278287" y="1750986"/>
                  </a:lnTo>
                  <a:lnTo>
                    <a:pt x="248577" y="1717647"/>
                  </a:lnTo>
                  <a:lnTo>
                    <a:pt x="220293" y="1683061"/>
                  </a:lnTo>
                  <a:lnTo>
                    <a:pt x="193482" y="1647274"/>
                  </a:lnTo>
                  <a:lnTo>
                    <a:pt x="168193" y="1610332"/>
                  </a:lnTo>
                  <a:lnTo>
                    <a:pt x="144475" y="1572282"/>
                  </a:lnTo>
                  <a:lnTo>
                    <a:pt x="122376" y="1533170"/>
                  </a:lnTo>
                  <a:lnTo>
                    <a:pt x="101944" y="1493043"/>
                  </a:lnTo>
                  <a:lnTo>
                    <a:pt x="83229" y="1451946"/>
                  </a:lnTo>
                  <a:lnTo>
                    <a:pt x="66277" y="1409927"/>
                  </a:lnTo>
                  <a:lnTo>
                    <a:pt x="51139" y="1367031"/>
                  </a:lnTo>
                  <a:lnTo>
                    <a:pt x="37862" y="1323306"/>
                  </a:lnTo>
                  <a:lnTo>
                    <a:pt x="26495" y="1278796"/>
                  </a:lnTo>
                  <a:lnTo>
                    <a:pt x="17086" y="1233550"/>
                  </a:lnTo>
                  <a:lnTo>
                    <a:pt x="9683" y="1187613"/>
                  </a:lnTo>
                  <a:lnTo>
                    <a:pt x="4336" y="1141032"/>
                  </a:lnTo>
                  <a:lnTo>
                    <a:pt x="1092" y="1093853"/>
                  </a:lnTo>
                  <a:lnTo>
                    <a:pt x="0" y="1046122"/>
                  </a:lnTo>
                  <a:lnTo>
                    <a:pt x="1074" y="998391"/>
                  </a:lnTo>
                  <a:lnTo>
                    <a:pt x="4268" y="951212"/>
                  </a:lnTo>
                  <a:lnTo>
                    <a:pt x="9535" y="904631"/>
                  </a:lnTo>
                  <a:lnTo>
                    <a:pt x="16830" y="858694"/>
                  </a:lnTo>
                  <a:lnTo>
                    <a:pt x="26108" y="813447"/>
                  </a:lnTo>
                  <a:lnTo>
                    <a:pt x="37324" y="768938"/>
                  </a:lnTo>
                  <a:lnTo>
                    <a:pt x="50432" y="725213"/>
                  </a:lnTo>
                  <a:lnTo>
                    <a:pt x="65387" y="682317"/>
                  </a:lnTo>
                  <a:lnTo>
                    <a:pt x="82143" y="640298"/>
                  </a:lnTo>
                  <a:lnTo>
                    <a:pt x="100656" y="599201"/>
                  </a:lnTo>
                  <a:lnTo>
                    <a:pt x="120879" y="559074"/>
                  </a:lnTo>
                  <a:lnTo>
                    <a:pt x="142768" y="519962"/>
                  </a:lnTo>
                  <a:lnTo>
                    <a:pt x="166277" y="481912"/>
                  </a:lnTo>
                  <a:lnTo>
                    <a:pt x="191361" y="444970"/>
                  </a:lnTo>
                  <a:lnTo>
                    <a:pt x="217974" y="409183"/>
                  </a:lnTo>
                  <a:lnTo>
                    <a:pt x="246071" y="374597"/>
                  </a:lnTo>
                  <a:lnTo>
                    <a:pt x="275607" y="341258"/>
                  </a:lnTo>
                  <a:lnTo>
                    <a:pt x="306536" y="309213"/>
                  </a:lnTo>
                  <a:lnTo>
                    <a:pt x="338814" y="278509"/>
                  </a:lnTo>
                  <a:lnTo>
                    <a:pt x="372394" y="249191"/>
                  </a:lnTo>
                  <a:lnTo>
                    <a:pt x="407231" y="221306"/>
                  </a:lnTo>
                  <a:lnTo>
                    <a:pt x="443280" y="194901"/>
                  </a:lnTo>
                  <a:lnTo>
                    <a:pt x="480496" y="170021"/>
                  </a:lnTo>
                  <a:lnTo>
                    <a:pt x="518834" y="146714"/>
                  </a:lnTo>
                  <a:lnTo>
                    <a:pt x="558247" y="125025"/>
                  </a:lnTo>
                  <a:lnTo>
                    <a:pt x="598691" y="105001"/>
                  </a:lnTo>
                  <a:lnTo>
                    <a:pt x="640120" y="86689"/>
                  </a:lnTo>
                  <a:lnTo>
                    <a:pt x="682489" y="70134"/>
                  </a:lnTo>
                  <a:lnTo>
                    <a:pt x="725753" y="55383"/>
                  </a:lnTo>
                  <a:lnTo>
                    <a:pt x="769866" y="42484"/>
                  </a:lnTo>
                  <a:lnTo>
                    <a:pt x="814783" y="31481"/>
                  </a:lnTo>
                  <a:lnTo>
                    <a:pt x="860458" y="22421"/>
                  </a:lnTo>
                  <a:lnTo>
                    <a:pt x="906847" y="15351"/>
                  </a:lnTo>
                  <a:lnTo>
                    <a:pt x="953903" y="10318"/>
                  </a:lnTo>
                  <a:lnTo>
                    <a:pt x="1001582" y="7367"/>
                  </a:lnTo>
                  <a:lnTo>
                    <a:pt x="1001582" y="0"/>
                  </a:lnTo>
                  <a:lnTo>
                    <a:pt x="5524402" y="0"/>
                  </a:lnTo>
                  <a:lnTo>
                    <a:pt x="5572605" y="1083"/>
                  </a:lnTo>
                  <a:lnTo>
                    <a:pt x="5620218" y="4302"/>
                  </a:lnTo>
                  <a:lnTo>
                    <a:pt x="5667197" y="9609"/>
                  </a:lnTo>
                  <a:lnTo>
                    <a:pt x="5713496" y="16957"/>
                  </a:lnTo>
                  <a:lnTo>
                    <a:pt x="5759072" y="26298"/>
                  </a:lnTo>
                  <a:lnTo>
                    <a:pt x="5803880" y="37585"/>
                  </a:lnTo>
                  <a:lnTo>
                    <a:pt x="5847876" y="50771"/>
                  </a:lnTo>
                  <a:lnTo>
                    <a:pt x="5891014" y="65808"/>
                  </a:lnTo>
                  <a:lnTo>
                    <a:pt x="5933251" y="82649"/>
                  </a:lnTo>
                  <a:lnTo>
                    <a:pt x="5974541" y="101246"/>
                  </a:lnTo>
                  <a:lnTo>
                    <a:pt x="6014841" y="121553"/>
                  </a:lnTo>
                  <a:lnTo>
                    <a:pt x="6054105" y="143521"/>
                  </a:lnTo>
                  <a:lnTo>
                    <a:pt x="6092290" y="167103"/>
                  </a:lnTo>
                  <a:lnTo>
                    <a:pt x="6129351" y="192253"/>
                  </a:lnTo>
                  <a:lnTo>
                    <a:pt x="6165243" y="218922"/>
                  </a:lnTo>
                  <a:lnTo>
                    <a:pt x="6199922" y="247064"/>
                  </a:lnTo>
                  <a:lnTo>
                    <a:pt x="6233343" y="276630"/>
                  </a:lnTo>
                  <a:lnTo>
                    <a:pt x="6265462" y="307574"/>
                  </a:lnTo>
                  <a:lnTo>
                    <a:pt x="6296234" y="339848"/>
                  </a:lnTo>
                  <a:lnTo>
                    <a:pt x="6325615" y="373405"/>
                  </a:lnTo>
                  <a:lnTo>
                    <a:pt x="6353560" y="408198"/>
                  </a:lnTo>
                  <a:lnTo>
                    <a:pt x="6380024" y="444178"/>
                  </a:lnTo>
                  <a:lnTo>
                    <a:pt x="6404964" y="481299"/>
                  </a:lnTo>
                  <a:lnTo>
                    <a:pt x="6428335" y="519514"/>
                  </a:lnTo>
                  <a:lnTo>
                    <a:pt x="6450091" y="558774"/>
                  </a:lnTo>
                  <a:lnTo>
                    <a:pt x="6470190" y="599033"/>
                  </a:lnTo>
                  <a:lnTo>
                    <a:pt x="6488585" y="640243"/>
                  </a:lnTo>
                  <a:lnTo>
                    <a:pt x="6505233" y="682357"/>
                  </a:lnTo>
                  <a:lnTo>
                    <a:pt x="6520090" y="725327"/>
                  </a:lnTo>
                  <a:lnTo>
                    <a:pt x="6533109" y="769107"/>
                  </a:lnTo>
                  <a:lnTo>
                    <a:pt x="6544248" y="813648"/>
                  </a:lnTo>
                  <a:lnTo>
                    <a:pt x="6553462" y="858904"/>
                  </a:lnTo>
                  <a:lnTo>
                    <a:pt x="6560705" y="904826"/>
                  </a:lnTo>
                  <a:lnTo>
                    <a:pt x="6565934" y="951368"/>
                  </a:lnTo>
                  <a:lnTo>
                    <a:pt x="6569104" y="998483"/>
                  </a:lnTo>
                  <a:lnTo>
                    <a:pt x="6570171" y="1046122"/>
                  </a:lnTo>
                  <a:lnTo>
                    <a:pt x="6569088" y="1093761"/>
                  </a:lnTo>
                  <a:lnTo>
                    <a:pt x="6565870" y="1140876"/>
                  </a:lnTo>
                  <a:lnTo>
                    <a:pt x="6560565" y="1187418"/>
                  </a:lnTo>
                  <a:lnTo>
                    <a:pt x="6553219" y="1233340"/>
                  </a:lnTo>
                  <a:lnTo>
                    <a:pt x="6543881" y="1278596"/>
                  </a:lnTo>
                  <a:lnTo>
                    <a:pt x="6532598" y="1323137"/>
                  </a:lnTo>
                  <a:lnTo>
                    <a:pt x="6519417" y="1366916"/>
                  </a:lnTo>
                  <a:lnTo>
                    <a:pt x="6504385" y="1409887"/>
                  </a:lnTo>
                  <a:lnTo>
                    <a:pt x="6487550" y="1452001"/>
                  </a:lnTo>
                  <a:lnTo>
                    <a:pt x="6468959" y="1493211"/>
                  </a:lnTo>
                  <a:lnTo>
                    <a:pt x="6448659" y="1533470"/>
                  </a:lnTo>
                  <a:lnTo>
                    <a:pt x="6426698" y="1572730"/>
                  </a:lnTo>
                  <a:lnTo>
                    <a:pt x="6403124" y="1610945"/>
                  </a:lnTo>
                  <a:lnTo>
                    <a:pt x="6377982" y="1648066"/>
                  </a:lnTo>
                  <a:lnTo>
                    <a:pt x="6351322" y="1684046"/>
                  </a:lnTo>
                  <a:lnTo>
                    <a:pt x="6323190" y="1718839"/>
                  </a:lnTo>
                  <a:lnTo>
                    <a:pt x="6293634" y="1752395"/>
                  </a:lnTo>
                  <a:lnTo>
                    <a:pt x="6262700" y="1784670"/>
                  </a:lnTo>
                  <a:lnTo>
                    <a:pt x="6230437" y="1815614"/>
                  </a:lnTo>
                  <a:lnTo>
                    <a:pt x="6196891" y="1845180"/>
                  </a:lnTo>
                  <a:lnTo>
                    <a:pt x="6162111" y="1873322"/>
                  </a:lnTo>
                  <a:lnTo>
                    <a:pt x="6126142" y="1899991"/>
                  </a:lnTo>
                  <a:lnTo>
                    <a:pt x="6089034" y="1925141"/>
                  </a:lnTo>
                  <a:lnTo>
                    <a:pt x="6050832" y="1948723"/>
                  </a:lnTo>
                  <a:lnTo>
                    <a:pt x="6011585" y="1970691"/>
                  </a:lnTo>
                  <a:lnTo>
                    <a:pt x="5971340" y="1990998"/>
                  </a:lnTo>
                  <a:lnTo>
                    <a:pt x="5930144" y="2009595"/>
                  </a:lnTo>
                  <a:lnTo>
                    <a:pt x="5888044" y="2026436"/>
                  </a:lnTo>
                  <a:lnTo>
                    <a:pt x="5845088" y="2041473"/>
                  </a:lnTo>
                  <a:lnTo>
                    <a:pt x="5801323" y="2054659"/>
                  </a:lnTo>
                  <a:lnTo>
                    <a:pt x="5756797" y="2065946"/>
                  </a:lnTo>
                  <a:lnTo>
                    <a:pt x="5711557" y="2075287"/>
                  </a:lnTo>
                  <a:lnTo>
                    <a:pt x="5665650" y="2082635"/>
                  </a:lnTo>
                  <a:lnTo>
                    <a:pt x="5619123" y="2087942"/>
                  </a:lnTo>
                  <a:lnTo>
                    <a:pt x="5572025" y="2091161"/>
                  </a:lnTo>
                  <a:lnTo>
                    <a:pt x="5524402" y="2092244"/>
                  </a:lnTo>
                  <a:close/>
                </a:path>
              </a:pathLst>
            </a:custGeom>
            <a:solidFill>
              <a:srgbClr val="F5893D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9755805" y="3618719"/>
              <a:ext cx="1514476" cy="1514475"/>
            </a:xfrm>
            <a:custGeom>
              <a:avLst/>
              <a:gdLst/>
              <a:ahLst/>
              <a:cxnLst/>
              <a:rect l="l" t="t" r="r" b="b"/>
              <a:pathLst>
                <a:path w="1514475" h="1514475">
                  <a:moveTo>
                    <a:pt x="757032" y="1514064"/>
                  </a:moveTo>
                  <a:lnTo>
                    <a:pt x="701347" y="1512014"/>
                  </a:lnTo>
                  <a:lnTo>
                    <a:pt x="645952" y="1505871"/>
                  </a:lnTo>
                  <a:lnTo>
                    <a:pt x="591160" y="1495669"/>
                  </a:lnTo>
                  <a:lnTo>
                    <a:pt x="537277" y="1481467"/>
                  </a:lnTo>
                  <a:lnTo>
                    <a:pt x="484585" y="1463340"/>
                  </a:lnTo>
                  <a:lnTo>
                    <a:pt x="433359" y="1441382"/>
                  </a:lnTo>
                  <a:lnTo>
                    <a:pt x="383887" y="1415714"/>
                  </a:lnTo>
                  <a:lnTo>
                    <a:pt x="336447" y="1386481"/>
                  </a:lnTo>
                  <a:lnTo>
                    <a:pt x="291286" y="1353839"/>
                  </a:lnTo>
                  <a:lnTo>
                    <a:pt x="248640" y="1317956"/>
                  </a:lnTo>
                  <a:lnTo>
                    <a:pt x="208749" y="1279033"/>
                  </a:lnTo>
                  <a:lnTo>
                    <a:pt x="171838" y="1237288"/>
                  </a:lnTo>
                  <a:lnTo>
                    <a:pt x="138097" y="1192942"/>
                  </a:lnTo>
                  <a:lnTo>
                    <a:pt x="107703" y="1146225"/>
                  </a:lnTo>
                  <a:lnTo>
                    <a:pt x="80829" y="1097397"/>
                  </a:lnTo>
                  <a:lnTo>
                    <a:pt x="57625" y="1046736"/>
                  </a:lnTo>
                  <a:lnTo>
                    <a:pt x="38210" y="994505"/>
                  </a:lnTo>
                  <a:lnTo>
                    <a:pt x="22686" y="940976"/>
                  </a:lnTo>
                  <a:lnTo>
                    <a:pt x="11144" y="886450"/>
                  </a:lnTo>
                  <a:lnTo>
                    <a:pt x="3645" y="831234"/>
                  </a:lnTo>
                  <a:lnTo>
                    <a:pt x="227" y="775616"/>
                  </a:lnTo>
                  <a:lnTo>
                    <a:pt x="0" y="757032"/>
                  </a:lnTo>
                  <a:lnTo>
                    <a:pt x="227" y="738448"/>
                  </a:lnTo>
                  <a:lnTo>
                    <a:pt x="3645" y="682830"/>
                  </a:lnTo>
                  <a:lnTo>
                    <a:pt x="11144" y="627614"/>
                  </a:lnTo>
                  <a:lnTo>
                    <a:pt x="22686" y="573088"/>
                  </a:lnTo>
                  <a:lnTo>
                    <a:pt x="38210" y="519559"/>
                  </a:lnTo>
                  <a:lnTo>
                    <a:pt x="57625" y="467328"/>
                  </a:lnTo>
                  <a:lnTo>
                    <a:pt x="80829" y="416666"/>
                  </a:lnTo>
                  <a:lnTo>
                    <a:pt x="107703" y="367839"/>
                  </a:lnTo>
                  <a:lnTo>
                    <a:pt x="138097" y="321122"/>
                  </a:lnTo>
                  <a:lnTo>
                    <a:pt x="171838" y="276776"/>
                  </a:lnTo>
                  <a:lnTo>
                    <a:pt x="208749" y="235031"/>
                  </a:lnTo>
                  <a:lnTo>
                    <a:pt x="248640" y="196107"/>
                  </a:lnTo>
                  <a:lnTo>
                    <a:pt x="291286" y="160224"/>
                  </a:lnTo>
                  <a:lnTo>
                    <a:pt x="336447" y="127582"/>
                  </a:lnTo>
                  <a:lnTo>
                    <a:pt x="383887" y="98350"/>
                  </a:lnTo>
                  <a:lnTo>
                    <a:pt x="433359" y="72682"/>
                  </a:lnTo>
                  <a:lnTo>
                    <a:pt x="484585" y="50724"/>
                  </a:lnTo>
                  <a:lnTo>
                    <a:pt x="537277" y="32597"/>
                  </a:lnTo>
                  <a:lnTo>
                    <a:pt x="591160" y="18395"/>
                  </a:lnTo>
                  <a:lnTo>
                    <a:pt x="645952" y="8193"/>
                  </a:lnTo>
                  <a:lnTo>
                    <a:pt x="701347" y="2050"/>
                  </a:lnTo>
                  <a:lnTo>
                    <a:pt x="757032" y="0"/>
                  </a:lnTo>
                  <a:lnTo>
                    <a:pt x="775616" y="227"/>
                  </a:lnTo>
                  <a:lnTo>
                    <a:pt x="831234" y="3645"/>
                  </a:lnTo>
                  <a:lnTo>
                    <a:pt x="886450" y="11144"/>
                  </a:lnTo>
                  <a:lnTo>
                    <a:pt x="940976" y="22686"/>
                  </a:lnTo>
                  <a:lnTo>
                    <a:pt x="994505" y="38210"/>
                  </a:lnTo>
                  <a:lnTo>
                    <a:pt x="1046736" y="57625"/>
                  </a:lnTo>
                  <a:lnTo>
                    <a:pt x="1097397" y="80829"/>
                  </a:lnTo>
                  <a:lnTo>
                    <a:pt x="1146225" y="107703"/>
                  </a:lnTo>
                  <a:lnTo>
                    <a:pt x="1192942" y="138097"/>
                  </a:lnTo>
                  <a:lnTo>
                    <a:pt x="1237288" y="171838"/>
                  </a:lnTo>
                  <a:lnTo>
                    <a:pt x="1279033" y="208749"/>
                  </a:lnTo>
                  <a:lnTo>
                    <a:pt x="1317956" y="248640"/>
                  </a:lnTo>
                  <a:lnTo>
                    <a:pt x="1353839" y="291286"/>
                  </a:lnTo>
                  <a:lnTo>
                    <a:pt x="1386481" y="336447"/>
                  </a:lnTo>
                  <a:lnTo>
                    <a:pt x="1415713" y="383887"/>
                  </a:lnTo>
                  <a:lnTo>
                    <a:pt x="1441382" y="433359"/>
                  </a:lnTo>
                  <a:lnTo>
                    <a:pt x="1463340" y="484585"/>
                  </a:lnTo>
                  <a:lnTo>
                    <a:pt x="1481467" y="537277"/>
                  </a:lnTo>
                  <a:lnTo>
                    <a:pt x="1495669" y="591160"/>
                  </a:lnTo>
                  <a:lnTo>
                    <a:pt x="1505871" y="645952"/>
                  </a:lnTo>
                  <a:lnTo>
                    <a:pt x="1512014" y="701347"/>
                  </a:lnTo>
                  <a:lnTo>
                    <a:pt x="1514064" y="757032"/>
                  </a:lnTo>
                  <a:lnTo>
                    <a:pt x="1513837" y="775616"/>
                  </a:lnTo>
                  <a:lnTo>
                    <a:pt x="1510419" y="831234"/>
                  </a:lnTo>
                  <a:lnTo>
                    <a:pt x="1502920" y="886450"/>
                  </a:lnTo>
                  <a:lnTo>
                    <a:pt x="1491378" y="940976"/>
                  </a:lnTo>
                  <a:lnTo>
                    <a:pt x="1475854" y="994505"/>
                  </a:lnTo>
                  <a:lnTo>
                    <a:pt x="1456439" y="1046736"/>
                  </a:lnTo>
                  <a:lnTo>
                    <a:pt x="1433235" y="1097397"/>
                  </a:lnTo>
                  <a:lnTo>
                    <a:pt x="1406361" y="1146225"/>
                  </a:lnTo>
                  <a:lnTo>
                    <a:pt x="1375967" y="1192942"/>
                  </a:lnTo>
                  <a:lnTo>
                    <a:pt x="1342226" y="1237288"/>
                  </a:lnTo>
                  <a:lnTo>
                    <a:pt x="1305314" y="1279033"/>
                  </a:lnTo>
                  <a:lnTo>
                    <a:pt x="1265424" y="1317956"/>
                  </a:lnTo>
                  <a:lnTo>
                    <a:pt x="1222778" y="1353839"/>
                  </a:lnTo>
                  <a:lnTo>
                    <a:pt x="1177617" y="1386481"/>
                  </a:lnTo>
                  <a:lnTo>
                    <a:pt x="1130177" y="1415713"/>
                  </a:lnTo>
                  <a:lnTo>
                    <a:pt x="1080705" y="1441382"/>
                  </a:lnTo>
                  <a:lnTo>
                    <a:pt x="1029479" y="1463340"/>
                  </a:lnTo>
                  <a:lnTo>
                    <a:pt x="976787" y="1481467"/>
                  </a:lnTo>
                  <a:lnTo>
                    <a:pt x="922904" y="1495669"/>
                  </a:lnTo>
                  <a:lnTo>
                    <a:pt x="868112" y="1505871"/>
                  </a:lnTo>
                  <a:lnTo>
                    <a:pt x="812717" y="1512014"/>
                  </a:lnTo>
                  <a:lnTo>
                    <a:pt x="757032" y="15140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ctr" defTabSz="512048"/>
              <a:r>
                <a:rPr lang="ru-RU" sz="32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02</a:t>
              </a:r>
              <a:endParaRPr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499364" y="2657106"/>
            <a:ext cx="2352557" cy="452740"/>
          </a:xfrm>
          <a:prstGeom prst="rect">
            <a:avLst/>
          </a:prstGeom>
        </p:spPr>
        <p:txBody>
          <a:bodyPr vert="horz" wrap="square" lIns="0" tIns="6401" rIns="0" bIns="0" rtlCol="0">
            <a:spAutoFit/>
          </a:bodyPr>
          <a:lstStyle/>
          <a:p>
            <a:pPr marL="7112" defTabSz="512048">
              <a:spcBef>
                <a:spcPts val="50"/>
              </a:spcBef>
              <a:tabLst>
                <a:tab pos="4019574" algn="l"/>
              </a:tabLst>
            </a:pPr>
            <a:r>
              <a:rPr sz="2900" b="1" spc="140" dirty="0">
                <a:solidFill>
                  <a:prstClr val="black"/>
                </a:solidFill>
                <a:latin typeface="Roboto"/>
                <a:cs typeface="Roboto"/>
              </a:rPr>
              <a:t>0</a:t>
            </a:r>
            <a:r>
              <a:rPr sz="2900" b="1" spc="-3" dirty="0">
                <a:solidFill>
                  <a:prstClr val="black"/>
                </a:solidFill>
                <a:latin typeface="Roboto"/>
                <a:cs typeface="Roboto"/>
              </a:rPr>
              <a:t>1</a:t>
            </a:r>
            <a:r>
              <a:rPr sz="2900" b="1" dirty="0">
                <a:solidFill>
                  <a:prstClr val="black"/>
                </a:solidFill>
                <a:latin typeface="Roboto"/>
                <a:cs typeface="Roboto"/>
              </a:rPr>
              <a:t>	</a:t>
            </a:r>
            <a:endParaRPr sz="29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91460" y="2752024"/>
            <a:ext cx="1300820" cy="314958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 defTabSz="512048">
              <a:spcBef>
                <a:spcPts val="56"/>
              </a:spcBef>
            </a:pPr>
            <a:r>
              <a:rPr sz="2000" b="1" spc="114" dirty="0">
                <a:solidFill>
                  <a:prstClr val="black"/>
                </a:solidFill>
                <a:latin typeface="Roboto"/>
                <a:cs typeface="Roboto"/>
              </a:rPr>
              <a:t>С</a:t>
            </a:r>
            <a:r>
              <a:rPr sz="2000" b="1" spc="168" dirty="0">
                <a:solidFill>
                  <a:prstClr val="black"/>
                </a:solidFill>
                <a:latin typeface="Roboto"/>
                <a:cs typeface="Roboto"/>
              </a:rPr>
              <a:t>Т</a:t>
            </a:r>
            <a:r>
              <a:rPr sz="2000" b="1" spc="92" dirty="0">
                <a:solidFill>
                  <a:prstClr val="black"/>
                </a:solidFill>
                <a:latin typeface="Roboto"/>
                <a:cs typeface="Roboto"/>
              </a:rPr>
              <a:t>Р</a:t>
            </a:r>
            <a:r>
              <a:rPr sz="2000" b="1" spc="151" dirty="0">
                <a:solidFill>
                  <a:prstClr val="black"/>
                </a:solidFill>
                <a:latin typeface="Roboto"/>
                <a:cs typeface="Roboto"/>
              </a:rPr>
              <a:t>А</a:t>
            </a:r>
            <a:r>
              <a:rPr sz="2000" b="1" spc="-3" dirty="0">
                <a:solidFill>
                  <a:prstClr val="black"/>
                </a:solidFill>
                <a:latin typeface="Roboto"/>
                <a:cs typeface="Roboto"/>
              </a:rPr>
              <a:t>Х</a:t>
            </a:r>
            <a:endParaRPr sz="2000">
              <a:solidFill>
                <a:prstClr val="black"/>
              </a:solidFill>
              <a:latin typeface="Roboto"/>
              <a:cs typeface="Roboto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4736680" y="4462140"/>
            <a:ext cx="3285173" cy="1394883"/>
            <a:chOff x="9473351" y="6693203"/>
            <a:chExt cx="6570345" cy="2092325"/>
          </a:xfrm>
        </p:grpSpPr>
        <p:sp>
          <p:nvSpPr>
            <p:cNvPr id="18" name="object 18"/>
            <p:cNvSpPr/>
            <p:nvPr/>
          </p:nvSpPr>
          <p:spPr>
            <a:xfrm>
              <a:off x="9473351" y="6693203"/>
              <a:ext cx="6570345" cy="2092325"/>
            </a:xfrm>
            <a:custGeom>
              <a:avLst/>
              <a:gdLst/>
              <a:ahLst/>
              <a:cxnLst/>
              <a:rect l="l" t="t" r="r" b="b"/>
              <a:pathLst>
                <a:path w="6570344" h="2092325">
                  <a:moveTo>
                    <a:pt x="5524402" y="2092244"/>
                  </a:moveTo>
                  <a:lnTo>
                    <a:pt x="1001582" y="2092244"/>
                  </a:lnTo>
                  <a:lnTo>
                    <a:pt x="1001582" y="2084877"/>
                  </a:lnTo>
                  <a:lnTo>
                    <a:pt x="954499" y="2081926"/>
                  </a:lnTo>
                  <a:lnTo>
                    <a:pt x="907969" y="2076893"/>
                  </a:lnTo>
                  <a:lnTo>
                    <a:pt x="862041" y="2069823"/>
                  </a:lnTo>
                  <a:lnTo>
                    <a:pt x="816764" y="2060763"/>
                  </a:lnTo>
                  <a:lnTo>
                    <a:pt x="772185" y="2049760"/>
                  </a:lnTo>
                  <a:lnTo>
                    <a:pt x="728353" y="2036860"/>
                  </a:lnTo>
                  <a:lnTo>
                    <a:pt x="685317" y="2022110"/>
                  </a:lnTo>
                  <a:lnTo>
                    <a:pt x="643126" y="2005555"/>
                  </a:lnTo>
                  <a:lnTo>
                    <a:pt x="601826" y="1987243"/>
                  </a:lnTo>
                  <a:lnTo>
                    <a:pt x="561468" y="1967219"/>
                  </a:lnTo>
                  <a:lnTo>
                    <a:pt x="522099" y="1945530"/>
                  </a:lnTo>
                  <a:lnTo>
                    <a:pt x="483768" y="1922223"/>
                  </a:lnTo>
                  <a:lnTo>
                    <a:pt x="446523" y="1897343"/>
                  </a:lnTo>
                  <a:lnTo>
                    <a:pt x="410413" y="1870938"/>
                  </a:lnTo>
                  <a:lnTo>
                    <a:pt x="375485" y="1843053"/>
                  </a:lnTo>
                  <a:lnTo>
                    <a:pt x="341790" y="1813735"/>
                  </a:lnTo>
                  <a:lnTo>
                    <a:pt x="309375" y="1783031"/>
                  </a:lnTo>
                  <a:lnTo>
                    <a:pt x="278287" y="1750986"/>
                  </a:lnTo>
                  <a:lnTo>
                    <a:pt x="248577" y="1717647"/>
                  </a:lnTo>
                  <a:lnTo>
                    <a:pt x="220293" y="1683061"/>
                  </a:lnTo>
                  <a:lnTo>
                    <a:pt x="193482" y="1647274"/>
                  </a:lnTo>
                  <a:lnTo>
                    <a:pt x="168193" y="1610332"/>
                  </a:lnTo>
                  <a:lnTo>
                    <a:pt x="144475" y="1572282"/>
                  </a:lnTo>
                  <a:lnTo>
                    <a:pt x="122376" y="1533170"/>
                  </a:lnTo>
                  <a:lnTo>
                    <a:pt x="101944" y="1493043"/>
                  </a:lnTo>
                  <a:lnTo>
                    <a:pt x="83229" y="1451946"/>
                  </a:lnTo>
                  <a:lnTo>
                    <a:pt x="66277" y="1409927"/>
                  </a:lnTo>
                  <a:lnTo>
                    <a:pt x="51139" y="1367031"/>
                  </a:lnTo>
                  <a:lnTo>
                    <a:pt x="37862" y="1323306"/>
                  </a:lnTo>
                  <a:lnTo>
                    <a:pt x="26495" y="1278796"/>
                  </a:lnTo>
                  <a:lnTo>
                    <a:pt x="17086" y="1233550"/>
                  </a:lnTo>
                  <a:lnTo>
                    <a:pt x="9683" y="1187613"/>
                  </a:lnTo>
                  <a:lnTo>
                    <a:pt x="4336" y="1141032"/>
                  </a:lnTo>
                  <a:lnTo>
                    <a:pt x="1092" y="1093853"/>
                  </a:lnTo>
                  <a:lnTo>
                    <a:pt x="0" y="1046122"/>
                  </a:lnTo>
                  <a:lnTo>
                    <a:pt x="1074" y="998391"/>
                  </a:lnTo>
                  <a:lnTo>
                    <a:pt x="4268" y="951212"/>
                  </a:lnTo>
                  <a:lnTo>
                    <a:pt x="9535" y="904631"/>
                  </a:lnTo>
                  <a:lnTo>
                    <a:pt x="16830" y="858694"/>
                  </a:lnTo>
                  <a:lnTo>
                    <a:pt x="26108" y="813447"/>
                  </a:lnTo>
                  <a:lnTo>
                    <a:pt x="37324" y="768938"/>
                  </a:lnTo>
                  <a:lnTo>
                    <a:pt x="50432" y="725213"/>
                  </a:lnTo>
                  <a:lnTo>
                    <a:pt x="65387" y="682317"/>
                  </a:lnTo>
                  <a:lnTo>
                    <a:pt x="82143" y="640298"/>
                  </a:lnTo>
                  <a:lnTo>
                    <a:pt x="100656" y="599201"/>
                  </a:lnTo>
                  <a:lnTo>
                    <a:pt x="120879" y="559074"/>
                  </a:lnTo>
                  <a:lnTo>
                    <a:pt x="142768" y="519962"/>
                  </a:lnTo>
                  <a:lnTo>
                    <a:pt x="166277" y="481912"/>
                  </a:lnTo>
                  <a:lnTo>
                    <a:pt x="191361" y="444970"/>
                  </a:lnTo>
                  <a:lnTo>
                    <a:pt x="217974" y="409183"/>
                  </a:lnTo>
                  <a:lnTo>
                    <a:pt x="246071" y="374597"/>
                  </a:lnTo>
                  <a:lnTo>
                    <a:pt x="275607" y="341258"/>
                  </a:lnTo>
                  <a:lnTo>
                    <a:pt x="306536" y="309213"/>
                  </a:lnTo>
                  <a:lnTo>
                    <a:pt x="338814" y="278509"/>
                  </a:lnTo>
                  <a:lnTo>
                    <a:pt x="372394" y="249191"/>
                  </a:lnTo>
                  <a:lnTo>
                    <a:pt x="407231" y="221306"/>
                  </a:lnTo>
                  <a:lnTo>
                    <a:pt x="443280" y="194901"/>
                  </a:lnTo>
                  <a:lnTo>
                    <a:pt x="480496" y="170021"/>
                  </a:lnTo>
                  <a:lnTo>
                    <a:pt x="518834" y="146714"/>
                  </a:lnTo>
                  <a:lnTo>
                    <a:pt x="558247" y="125025"/>
                  </a:lnTo>
                  <a:lnTo>
                    <a:pt x="598691" y="105001"/>
                  </a:lnTo>
                  <a:lnTo>
                    <a:pt x="640120" y="86689"/>
                  </a:lnTo>
                  <a:lnTo>
                    <a:pt x="682489" y="70134"/>
                  </a:lnTo>
                  <a:lnTo>
                    <a:pt x="725753" y="55383"/>
                  </a:lnTo>
                  <a:lnTo>
                    <a:pt x="769866" y="42484"/>
                  </a:lnTo>
                  <a:lnTo>
                    <a:pt x="814783" y="31481"/>
                  </a:lnTo>
                  <a:lnTo>
                    <a:pt x="860458" y="22421"/>
                  </a:lnTo>
                  <a:lnTo>
                    <a:pt x="906847" y="15351"/>
                  </a:lnTo>
                  <a:lnTo>
                    <a:pt x="953903" y="10318"/>
                  </a:lnTo>
                  <a:lnTo>
                    <a:pt x="1001582" y="7367"/>
                  </a:lnTo>
                  <a:lnTo>
                    <a:pt x="1001582" y="0"/>
                  </a:lnTo>
                  <a:lnTo>
                    <a:pt x="5524402" y="0"/>
                  </a:lnTo>
                  <a:lnTo>
                    <a:pt x="5572605" y="1083"/>
                  </a:lnTo>
                  <a:lnTo>
                    <a:pt x="5620218" y="4302"/>
                  </a:lnTo>
                  <a:lnTo>
                    <a:pt x="5667197" y="9609"/>
                  </a:lnTo>
                  <a:lnTo>
                    <a:pt x="5713496" y="16957"/>
                  </a:lnTo>
                  <a:lnTo>
                    <a:pt x="5759072" y="26298"/>
                  </a:lnTo>
                  <a:lnTo>
                    <a:pt x="5803880" y="37585"/>
                  </a:lnTo>
                  <a:lnTo>
                    <a:pt x="5847876" y="50771"/>
                  </a:lnTo>
                  <a:lnTo>
                    <a:pt x="5891014" y="65808"/>
                  </a:lnTo>
                  <a:lnTo>
                    <a:pt x="5933251" y="82649"/>
                  </a:lnTo>
                  <a:lnTo>
                    <a:pt x="5974541" y="101246"/>
                  </a:lnTo>
                  <a:lnTo>
                    <a:pt x="6014841" y="121553"/>
                  </a:lnTo>
                  <a:lnTo>
                    <a:pt x="6054105" y="143521"/>
                  </a:lnTo>
                  <a:lnTo>
                    <a:pt x="6092290" y="167103"/>
                  </a:lnTo>
                  <a:lnTo>
                    <a:pt x="6129351" y="192253"/>
                  </a:lnTo>
                  <a:lnTo>
                    <a:pt x="6165243" y="218922"/>
                  </a:lnTo>
                  <a:lnTo>
                    <a:pt x="6199922" y="247064"/>
                  </a:lnTo>
                  <a:lnTo>
                    <a:pt x="6233343" y="276630"/>
                  </a:lnTo>
                  <a:lnTo>
                    <a:pt x="6265462" y="307574"/>
                  </a:lnTo>
                  <a:lnTo>
                    <a:pt x="6296234" y="339848"/>
                  </a:lnTo>
                  <a:lnTo>
                    <a:pt x="6325615" y="373405"/>
                  </a:lnTo>
                  <a:lnTo>
                    <a:pt x="6353560" y="408198"/>
                  </a:lnTo>
                  <a:lnTo>
                    <a:pt x="6380024" y="444178"/>
                  </a:lnTo>
                  <a:lnTo>
                    <a:pt x="6404964" y="481299"/>
                  </a:lnTo>
                  <a:lnTo>
                    <a:pt x="6428335" y="519514"/>
                  </a:lnTo>
                  <a:lnTo>
                    <a:pt x="6450091" y="558774"/>
                  </a:lnTo>
                  <a:lnTo>
                    <a:pt x="6470190" y="599033"/>
                  </a:lnTo>
                  <a:lnTo>
                    <a:pt x="6488585" y="640243"/>
                  </a:lnTo>
                  <a:lnTo>
                    <a:pt x="6505233" y="682357"/>
                  </a:lnTo>
                  <a:lnTo>
                    <a:pt x="6520090" y="725327"/>
                  </a:lnTo>
                  <a:lnTo>
                    <a:pt x="6533109" y="769107"/>
                  </a:lnTo>
                  <a:lnTo>
                    <a:pt x="6544248" y="813648"/>
                  </a:lnTo>
                  <a:lnTo>
                    <a:pt x="6553462" y="858904"/>
                  </a:lnTo>
                  <a:lnTo>
                    <a:pt x="6560705" y="904826"/>
                  </a:lnTo>
                  <a:lnTo>
                    <a:pt x="6565934" y="951368"/>
                  </a:lnTo>
                  <a:lnTo>
                    <a:pt x="6569104" y="998483"/>
                  </a:lnTo>
                  <a:lnTo>
                    <a:pt x="6570171" y="1046122"/>
                  </a:lnTo>
                  <a:lnTo>
                    <a:pt x="6569088" y="1093761"/>
                  </a:lnTo>
                  <a:lnTo>
                    <a:pt x="6565870" y="1140876"/>
                  </a:lnTo>
                  <a:lnTo>
                    <a:pt x="6560565" y="1187418"/>
                  </a:lnTo>
                  <a:lnTo>
                    <a:pt x="6553219" y="1233340"/>
                  </a:lnTo>
                  <a:lnTo>
                    <a:pt x="6543881" y="1278596"/>
                  </a:lnTo>
                  <a:lnTo>
                    <a:pt x="6532598" y="1323137"/>
                  </a:lnTo>
                  <a:lnTo>
                    <a:pt x="6519417" y="1366916"/>
                  </a:lnTo>
                  <a:lnTo>
                    <a:pt x="6504385" y="1409887"/>
                  </a:lnTo>
                  <a:lnTo>
                    <a:pt x="6487550" y="1452001"/>
                  </a:lnTo>
                  <a:lnTo>
                    <a:pt x="6468959" y="1493211"/>
                  </a:lnTo>
                  <a:lnTo>
                    <a:pt x="6448659" y="1533470"/>
                  </a:lnTo>
                  <a:lnTo>
                    <a:pt x="6426698" y="1572730"/>
                  </a:lnTo>
                  <a:lnTo>
                    <a:pt x="6403124" y="1610945"/>
                  </a:lnTo>
                  <a:lnTo>
                    <a:pt x="6377982" y="1648066"/>
                  </a:lnTo>
                  <a:lnTo>
                    <a:pt x="6351322" y="1684046"/>
                  </a:lnTo>
                  <a:lnTo>
                    <a:pt x="6323190" y="1718839"/>
                  </a:lnTo>
                  <a:lnTo>
                    <a:pt x="6293634" y="1752395"/>
                  </a:lnTo>
                  <a:lnTo>
                    <a:pt x="6262700" y="1784670"/>
                  </a:lnTo>
                  <a:lnTo>
                    <a:pt x="6230437" y="1815614"/>
                  </a:lnTo>
                  <a:lnTo>
                    <a:pt x="6196891" y="1845180"/>
                  </a:lnTo>
                  <a:lnTo>
                    <a:pt x="6162111" y="1873322"/>
                  </a:lnTo>
                  <a:lnTo>
                    <a:pt x="6126142" y="1899991"/>
                  </a:lnTo>
                  <a:lnTo>
                    <a:pt x="6089034" y="1925141"/>
                  </a:lnTo>
                  <a:lnTo>
                    <a:pt x="6050832" y="1948723"/>
                  </a:lnTo>
                  <a:lnTo>
                    <a:pt x="6011585" y="1970691"/>
                  </a:lnTo>
                  <a:lnTo>
                    <a:pt x="5971340" y="1990998"/>
                  </a:lnTo>
                  <a:lnTo>
                    <a:pt x="5930144" y="2009595"/>
                  </a:lnTo>
                  <a:lnTo>
                    <a:pt x="5888044" y="2026436"/>
                  </a:lnTo>
                  <a:lnTo>
                    <a:pt x="5845088" y="2041473"/>
                  </a:lnTo>
                  <a:lnTo>
                    <a:pt x="5801323" y="2054659"/>
                  </a:lnTo>
                  <a:lnTo>
                    <a:pt x="5756797" y="2065946"/>
                  </a:lnTo>
                  <a:lnTo>
                    <a:pt x="5711557" y="2075287"/>
                  </a:lnTo>
                  <a:lnTo>
                    <a:pt x="5665650" y="2082635"/>
                  </a:lnTo>
                  <a:lnTo>
                    <a:pt x="5619123" y="2087942"/>
                  </a:lnTo>
                  <a:lnTo>
                    <a:pt x="5572025" y="2091161"/>
                  </a:lnTo>
                  <a:lnTo>
                    <a:pt x="5524402" y="2092244"/>
                  </a:lnTo>
                  <a:close/>
                </a:path>
              </a:pathLst>
            </a:custGeom>
            <a:solidFill>
              <a:srgbClr val="FDD54E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9814854" y="6977410"/>
              <a:ext cx="1514475" cy="1514475"/>
            </a:xfrm>
            <a:custGeom>
              <a:avLst/>
              <a:gdLst/>
              <a:ahLst/>
              <a:cxnLst/>
              <a:rect l="l" t="t" r="r" b="b"/>
              <a:pathLst>
                <a:path w="1514475" h="1514475">
                  <a:moveTo>
                    <a:pt x="757032" y="1514064"/>
                  </a:moveTo>
                  <a:lnTo>
                    <a:pt x="701347" y="1512014"/>
                  </a:lnTo>
                  <a:lnTo>
                    <a:pt x="645952" y="1505871"/>
                  </a:lnTo>
                  <a:lnTo>
                    <a:pt x="591160" y="1495669"/>
                  </a:lnTo>
                  <a:lnTo>
                    <a:pt x="537277" y="1481467"/>
                  </a:lnTo>
                  <a:lnTo>
                    <a:pt x="484585" y="1463340"/>
                  </a:lnTo>
                  <a:lnTo>
                    <a:pt x="433359" y="1441382"/>
                  </a:lnTo>
                  <a:lnTo>
                    <a:pt x="383887" y="1415714"/>
                  </a:lnTo>
                  <a:lnTo>
                    <a:pt x="336447" y="1386481"/>
                  </a:lnTo>
                  <a:lnTo>
                    <a:pt x="291286" y="1353839"/>
                  </a:lnTo>
                  <a:lnTo>
                    <a:pt x="248640" y="1317956"/>
                  </a:lnTo>
                  <a:lnTo>
                    <a:pt x="208749" y="1279033"/>
                  </a:lnTo>
                  <a:lnTo>
                    <a:pt x="171838" y="1237288"/>
                  </a:lnTo>
                  <a:lnTo>
                    <a:pt x="138097" y="1192942"/>
                  </a:lnTo>
                  <a:lnTo>
                    <a:pt x="107703" y="1146225"/>
                  </a:lnTo>
                  <a:lnTo>
                    <a:pt x="80829" y="1097397"/>
                  </a:lnTo>
                  <a:lnTo>
                    <a:pt x="57625" y="1046736"/>
                  </a:lnTo>
                  <a:lnTo>
                    <a:pt x="38210" y="994505"/>
                  </a:lnTo>
                  <a:lnTo>
                    <a:pt x="22686" y="940976"/>
                  </a:lnTo>
                  <a:lnTo>
                    <a:pt x="11144" y="886450"/>
                  </a:lnTo>
                  <a:lnTo>
                    <a:pt x="3645" y="831234"/>
                  </a:lnTo>
                  <a:lnTo>
                    <a:pt x="227" y="775616"/>
                  </a:lnTo>
                  <a:lnTo>
                    <a:pt x="0" y="757032"/>
                  </a:lnTo>
                  <a:lnTo>
                    <a:pt x="227" y="738448"/>
                  </a:lnTo>
                  <a:lnTo>
                    <a:pt x="3645" y="682830"/>
                  </a:lnTo>
                  <a:lnTo>
                    <a:pt x="11144" y="627614"/>
                  </a:lnTo>
                  <a:lnTo>
                    <a:pt x="22686" y="573088"/>
                  </a:lnTo>
                  <a:lnTo>
                    <a:pt x="38210" y="519559"/>
                  </a:lnTo>
                  <a:lnTo>
                    <a:pt x="57625" y="467328"/>
                  </a:lnTo>
                  <a:lnTo>
                    <a:pt x="80829" y="416666"/>
                  </a:lnTo>
                  <a:lnTo>
                    <a:pt x="107703" y="367839"/>
                  </a:lnTo>
                  <a:lnTo>
                    <a:pt x="138097" y="321122"/>
                  </a:lnTo>
                  <a:lnTo>
                    <a:pt x="171838" y="276776"/>
                  </a:lnTo>
                  <a:lnTo>
                    <a:pt x="208749" y="235031"/>
                  </a:lnTo>
                  <a:lnTo>
                    <a:pt x="248640" y="196107"/>
                  </a:lnTo>
                  <a:lnTo>
                    <a:pt x="291286" y="160224"/>
                  </a:lnTo>
                  <a:lnTo>
                    <a:pt x="336447" y="127582"/>
                  </a:lnTo>
                  <a:lnTo>
                    <a:pt x="383887" y="98350"/>
                  </a:lnTo>
                  <a:lnTo>
                    <a:pt x="433359" y="72682"/>
                  </a:lnTo>
                  <a:lnTo>
                    <a:pt x="484585" y="50724"/>
                  </a:lnTo>
                  <a:lnTo>
                    <a:pt x="537277" y="32597"/>
                  </a:lnTo>
                  <a:lnTo>
                    <a:pt x="591160" y="18395"/>
                  </a:lnTo>
                  <a:lnTo>
                    <a:pt x="645952" y="8193"/>
                  </a:lnTo>
                  <a:lnTo>
                    <a:pt x="701347" y="2050"/>
                  </a:lnTo>
                  <a:lnTo>
                    <a:pt x="757032" y="0"/>
                  </a:lnTo>
                  <a:lnTo>
                    <a:pt x="775616" y="227"/>
                  </a:lnTo>
                  <a:lnTo>
                    <a:pt x="831234" y="3645"/>
                  </a:lnTo>
                  <a:lnTo>
                    <a:pt x="886450" y="11144"/>
                  </a:lnTo>
                  <a:lnTo>
                    <a:pt x="940976" y="22686"/>
                  </a:lnTo>
                  <a:lnTo>
                    <a:pt x="994505" y="38210"/>
                  </a:lnTo>
                  <a:lnTo>
                    <a:pt x="1046736" y="57625"/>
                  </a:lnTo>
                  <a:lnTo>
                    <a:pt x="1097397" y="80829"/>
                  </a:lnTo>
                  <a:lnTo>
                    <a:pt x="1146225" y="107703"/>
                  </a:lnTo>
                  <a:lnTo>
                    <a:pt x="1192942" y="138097"/>
                  </a:lnTo>
                  <a:lnTo>
                    <a:pt x="1237288" y="171838"/>
                  </a:lnTo>
                  <a:lnTo>
                    <a:pt x="1279033" y="208749"/>
                  </a:lnTo>
                  <a:lnTo>
                    <a:pt x="1317956" y="248640"/>
                  </a:lnTo>
                  <a:lnTo>
                    <a:pt x="1353839" y="291286"/>
                  </a:lnTo>
                  <a:lnTo>
                    <a:pt x="1386481" y="336447"/>
                  </a:lnTo>
                  <a:lnTo>
                    <a:pt x="1415713" y="383887"/>
                  </a:lnTo>
                  <a:lnTo>
                    <a:pt x="1441382" y="433359"/>
                  </a:lnTo>
                  <a:lnTo>
                    <a:pt x="1463340" y="484585"/>
                  </a:lnTo>
                  <a:lnTo>
                    <a:pt x="1481467" y="537277"/>
                  </a:lnTo>
                  <a:lnTo>
                    <a:pt x="1495669" y="591160"/>
                  </a:lnTo>
                  <a:lnTo>
                    <a:pt x="1505871" y="645952"/>
                  </a:lnTo>
                  <a:lnTo>
                    <a:pt x="1512014" y="701347"/>
                  </a:lnTo>
                  <a:lnTo>
                    <a:pt x="1514064" y="757032"/>
                  </a:lnTo>
                  <a:lnTo>
                    <a:pt x="1513837" y="775616"/>
                  </a:lnTo>
                  <a:lnTo>
                    <a:pt x="1510419" y="831234"/>
                  </a:lnTo>
                  <a:lnTo>
                    <a:pt x="1502920" y="886450"/>
                  </a:lnTo>
                  <a:lnTo>
                    <a:pt x="1491378" y="940976"/>
                  </a:lnTo>
                  <a:lnTo>
                    <a:pt x="1475854" y="994505"/>
                  </a:lnTo>
                  <a:lnTo>
                    <a:pt x="1456439" y="1046736"/>
                  </a:lnTo>
                  <a:lnTo>
                    <a:pt x="1433235" y="1097397"/>
                  </a:lnTo>
                  <a:lnTo>
                    <a:pt x="1406361" y="1146225"/>
                  </a:lnTo>
                  <a:lnTo>
                    <a:pt x="1375967" y="1192942"/>
                  </a:lnTo>
                  <a:lnTo>
                    <a:pt x="1342226" y="1237288"/>
                  </a:lnTo>
                  <a:lnTo>
                    <a:pt x="1305314" y="1279033"/>
                  </a:lnTo>
                  <a:lnTo>
                    <a:pt x="1265424" y="1317956"/>
                  </a:lnTo>
                  <a:lnTo>
                    <a:pt x="1222778" y="1353839"/>
                  </a:lnTo>
                  <a:lnTo>
                    <a:pt x="1177617" y="1386481"/>
                  </a:lnTo>
                  <a:lnTo>
                    <a:pt x="1130177" y="1415713"/>
                  </a:lnTo>
                  <a:lnTo>
                    <a:pt x="1080705" y="1441382"/>
                  </a:lnTo>
                  <a:lnTo>
                    <a:pt x="1029479" y="1463340"/>
                  </a:lnTo>
                  <a:lnTo>
                    <a:pt x="976787" y="1481467"/>
                  </a:lnTo>
                  <a:lnTo>
                    <a:pt x="922904" y="1495669"/>
                  </a:lnTo>
                  <a:lnTo>
                    <a:pt x="868112" y="1505871"/>
                  </a:lnTo>
                  <a:lnTo>
                    <a:pt x="812717" y="1512014"/>
                  </a:lnTo>
                  <a:lnTo>
                    <a:pt x="757032" y="151406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512048"/>
              <a:endParaRPr smtClean="0">
                <a:solidFill>
                  <a:prstClr val="black"/>
                </a:solidFill>
              </a:endParaRPr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082258" y="4854206"/>
            <a:ext cx="582411" cy="452740"/>
          </a:xfrm>
          <a:prstGeom prst="rect">
            <a:avLst/>
          </a:prstGeom>
        </p:spPr>
        <p:txBody>
          <a:bodyPr vert="horz" wrap="square" lIns="0" tIns="6401" rIns="0" bIns="0" rtlCol="0">
            <a:spAutoFit/>
          </a:bodyPr>
          <a:lstStyle/>
          <a:p>
            <a:pPr marL="7112" defTabSz="512048">
              <a:spcBef>
                <a:spcPts val="50"/>
              </a:spcBef>
            </a:pPr>
            <a:r>
              <a:rPr sz="2900" b="1" spc="140" dirty="0">
                <a:solidFill>
                  <a:prstClr val="black"/>
                </a:solidFill>
                <a:latin typeface="Roboto"/>
                <a:cs typeface="Roboto"/>
              </a:rPr>
              <a:t>0</a:t>
            </a:r>
            <a:r>
              <a:rPr sz="2900" b="1" spc="-3" dirty="0">
                <a:solidFill>
                  <a:prstClr val="black"/>
                </a:solidFill>
                <a:latin typeface="Roboto"/>
                <a:cs typeface="Roboto"/>
              </a:rPr>
              <a:t>4</a:t>
            </a:r>
            <a:endParaRPr sz="29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91460" y="4949124"/>
            <a:ext cx="2230390" cy="314958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 defTabSz="512048">
              <a:spcBef>
                <a:spcPts val="56"/>
              </a:spcBef>
            </a:pPr>
            <a:r>
              <a:rPr sz="2000" b="1" spc="78" dirty="0">
                <a:solidFill>
                  <a:prstClr val="black"/>
                </a:solidFill>
                <a:latin typeface="Roboto"/>
                <a:cs typeface="Roboto"/>
              </a:rPr>
              <a:t>БРЕЗГЛИВОСТЬ</a:t>
            </a:r>
            <a:endParaRPr sz="2000" dirty="0">
              <a:solidFill>
                <a:prstClr val="black"/>
              </a:solidFill>
              <a:latin typeface="Roboto"/>
              <a:cs typeface="Roboto"/>
            </a:endParaRPr>
          </a:p>
        </p:txBody>
      </p: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9916" y="2"/>
            <a:ext cx="1514084" cy="1442704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30553" y="273010"/>
            <a:ext cx="252988" cy="337338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" y="6131051"/>
            <a:ext cx="1528129" cy="726948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" y="5175006"/>
            <a:ext cx="215805" cy="643626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8633597" y="6165158"/>
            <a:ext cx="170498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12" defTabSz="512048">
              <a:lnSpc>
                <a:spcPts val="1383"/>
              </a:lnSpc>
            </a:pPr>
            <a:r>
              <a:rPr sz="1200" spc="67" dirty="0">
                <a:solidFill>
                  <a:prstClr val="black"/>
                </a:solidFill>
                <a:latin typeface="Roboto"/>
                <a:cs typeface="Roboto"/>
              </a:rPr>
              <a:t>0</a:t>
            </a:r>
            <a:r>
              <a:rPr sz="1200" spc="-3" dirty="0">
                <a:solidFill>
                  <a:prstClr val="black"/>
                </a:solidFill>
                <a:latin typeface="Roboto"/>
                <a:cs typeface="Roboto"/>
              </a:rPr>
              <a:t>5</a:t>
            </a:r>
            <a:endParaRPr sz="1200">
              <a:solidFill>
                <a:prstClr val="black"/>
              </a:solidFill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98563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основа организации отдыха и оздоровления детей с ОВЗ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556792"/>
            <a:ext cx="8064896" cy="4524315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 от 24.07.1998г. № 124-ФЗ «Об основных гарантиях прав ребенка в Российской Федерации»;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 от 24.11.1995г. № 181-ФЗ «О социальной защите инвалидов в Российской Федерации»;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России от 13.06.2018г. № 3237н «Об утверждении Порядка оказания медицинской помощи несовершеннолетним в период оздоровления и организованного отдыха»;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Минздрава РФ от 05.11.2013г. № 822н (первичная медико-санитарная помощь н/л);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Минздрава России от 28.05.2019г № 15-3/И/2-4567.;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Минобрнауки РФ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09.11.2015г.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1309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обеспечения условий доступности для инвалидов объектов и предоставляемых услуг в сфере образования и оказания им необходимой помощи;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санитарного врача РФ от 28.09.2020г. № 28 «Об утверждении санитарных правил СП 2.4.3648-20»;</a:t>
            </a:r>
          </a:p>
          <a:p>
            <a:pPr marL="285744" indent="-285744">
              <a:buFont typeface="Arial" charset="0"/>
              <a:buChar char="•"/>
            </a:pPr>
            <a:r>
              <a:rPr lang="ru-RU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санитарного врача РФ от 27.10.2020г. № 32 «Санитарно-эпидемиологические требования к организации общественного питания населения».</a:t>
            </a:r>
          </a:p>
        </p:txBody>
      </p:sp>
    </p:spTree>
    <p:extLst>
      <p:ext uri="{BB962C8B-B14F-4D97-AF65-F5344CB8AC3E}">
        <p14:creationId xmlns:p14="http://schemas.microsoft.com/office/powerpoint/2010/main" val="27218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9916" y="0"/>
            <a:ext cx="1514084" cy="144270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30553" y="273008"/>
            <a:ext cx="252988" cy="33733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6131050"/>
            <a:ext cx="1528130" cy="7269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" y="5175004"/>
            <a:ext cx="215805" cy="64362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8633597" y="6152305"/>
            <a:ext cx="170498" cy="376513"/>
          </a:xfrm>
          <a:prstGeom prst="rect">
            <a:avLst/>
          </a:prstGeom>
        </p:spPr>
        <p:txBody>
          <a:bodyPr vert="horz" wrap="square" lIns="0" tIns="7112" rIns="0" bIns="0" rtlCol="0">
            <a:spAutoFit/>
          </a:bodyPr>
          <a:lstStyle/>
          <a:p>
            <a:pPr marL="7112" defTabSz="512060">
              <a:spcBef>
                <a:spcPts val="56"/>
              </a:spcBef>
            </a:pPr>
            <a:r>
              <a:rPr sz="1200" spc="67" dirty="0">
                <a:solidFill>
                  <a:prstClr val="black"/>
                </a:solidFill>
                <a:latin typeface="Roboto"/>
                <a:cs typeface="Roboto"/>
              </a:rPr>
              <a:t>3</a:t>
            </a:r>
            <a:r>
              <a:rPr sz="1200" spc="-3" dirty="0">
                <a:solidFill>
                  <a:prstClr val="black"/>
                </a:solidFill>
                <a:latin typeface="Roboto"/>
                <a:cs typeface="Roboto"/>
              </a:rPr>
              <a:t>2</a:t>
            </a:r>
            <a:endParaRPr sz="1200">
              <a:solidFill>
                <a:prstClr val="black"/>
              </a:solidFill>
              <a:latin typeface="Roboto"/>
              <a:cs typeface="Robot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87177" y="419265"/>
            <a:ext cx="7746365" cy="1281838"/>
          </a:xfrm>
          <a:prstGeom prst="rect">
            <a:avLst/>
          </a:prstGeom>
        </p:spPr>
        <p:txBody>
          <a:bodyPr vert="horz" wrap="square" lIns="0" tIns="48717" rIns="0" bIns="0" rtlCol="0">
            <a:spAutoFit/>
          </a:bodyPr>
          <a:lstStyle/>
          <a:p>
            <a:pPr marL="65074">
              <a:spcBef>
                <a:spcPts val="384"/>
              </a:spcBef>
            </a:pPr>
            <a:r>
              <a:rPr sz="1800" spc="104" dirty="0">
                <a:solidFill>
                  <a:srgbClr val="0070C0"/>
                </a:solidFill>
              </a:rPr>
              <a:t>1</a:t>
            </a:r>
            <a:r>
              <a:rPr sz="1800" spc="-8" dirty="0">
                <a:solidFill>
                  <a:srgbClr val="0070C0"/>
                </a:solidFill>
              </a:rPr>
              <a:t>.</a:t>
            </a:r>
            <a:r>
              <a:rPr sz="1800" spc="-160" dirty="0">
                <a:solidFill>
                  <a:srgbClr val="0070C0"/>
                </a:solidFill>
              </a:rPr>
              <a:t> </a:t>
            </a:r>
            <a:r>
              <a:rPr sz="1800" spc="109" dirty="0">
                <a:solidFill>
                  <a:srgbClr val="2567D8"/>
                </a:solidFill>
              </a:rPr>
              <a:t>П</a:t>
            </a:r>
            <a:r>
              <a:rPr sz="1800" spc="120" dirty="0">
                <a:solidFill>
                  <a:srgbClr val="2567D8"/>
                </a:solidFill>
              </a:rPr>
              <a:t>Р</a:t>
            </a:r>
            <a:r>
              <a:rPr sz="1800" spc="109" dirty="0">
                <a:solidFill>
                  <a:srgbClr val="2567D8"/>
                </a:solidFill>
              </a:rPr>
              <a:t>О</a:t>
            </a:r>
            <a:r>
              <a:rPr sz="1800" spc="120" dirty="0">
                <a:solidFill>
                  <a:srgbClr val="2567D8"/>
                </a:solidFill>
              </a:rPr>
              <a:t>Я</a:t>
            </a:r>
            <a:r>
              <a:rPr sz="1800" spc="106" dirty="0">
                <a:solidFill>
                  <a:srgbClr val="2567D8"/>
                </a:solidFill>
              </a:rPr>
              <a:t>ВЛ</a:t>
            </a:r>
            <a:r>
              <a:rPr sz="1800" spc="120" dirty="0">
                <a:solidFill>
                  <a:srgbClr val="2567D8"/>
                </a:solidFill>
              </a:rPr>
              <a:t>Я</a:t>
            </a:r>
            <a:r>
              <a:rPr sz="1800" dirty="0">
                <a:solidFill>
                  <a:srgbClr val="2567D8"/>
                </a:solidFill>
              </a:rPr>
              <a:t>Й</a:t>
            </a:r>
            <a:r>
              <a:rPr sz="1800" spc="213" dirty="0">
                <a:solidFill>
                  <a:srgbClr val="2567D8"/>
                </a:solidFill>
              </a:rPr>
              <a:t> </a:t>
            </a:r>
            <a:r>
              <a:rPr sz="1800" spc="142" dirty="0">
                <a:solidFill>
                  <a:srgbClr val="2567D8"/>
                </a:solidFill>
              </a:rPr>
              <a:t>Э</a:t>
            </a:r>
            <a:r>
              <a:rPr sz="1800" spc="114" dirty="0">
                <a:solidFill>
                  <a:srgbClr val="2567D8"/>
                </a:solidFill>
              </a:rPr>
              <a:t>М</a:t>
            </a:r>
            <a:r>
              <a:rPr sz="1800" spc="109" dirty="0">
                <a:solidFill>
                  <a:srgbClr val="2567D8"/>
                </a:solidFill>
              </a:rPr>
              <a:t>П</a:t>
            </a:r>
            <a:r>
              <a:rPr sz="1800" spc="171" dirty="0">
                <a:solidFill>
                  <a:srgbClr val="2567D8"/>
                </a:solidFill>
              </a:rPr>
              <a:t>А</a:t>
            </a:r>
            <a:r>
              <a:rPr sz="1800" spc="185" dirty="0">
                <a:solidFill>
                  <a:srgbClr val="2567D8"/>
                </a:solidFill>
              </a:rPr>
              <a:t>Т</a:t>
            </a:r>
            <a:r>
              <a:rPr sz="1800" spc="106" dirty="0">
                <a:solidFill>
                  <a:srgbClr val="2567D8"/>
                </a:solidFill>
              </a:rPr>
              <a:t>И</a:t>
            </a:r>
            <a:r>
              <a:rPr sz="1800" spc="-3" dirty="0">
                <a:solidFill>
                  <a:srgbClr val="2567D8"/>
                </a:solidFill>
              </a:rPr>
              <a:t>Ю</a:t>
            </a:r>
            <a:r>
              <a:rPr sz="1800" spc="213" dirty="0">
                <a:solidFill>
                  <a:srgbClr val="2567D8"/>
                </a:solidFill>
              </a:rPr>
              <a:t> </a:t>
            </a:r>
            <a:r>
              <a:rPr sz="1800" spc="106" dirty="0">
                <a:solidFill>
                  <a:srgbClr val="2567D8"/>
                </a:solidFill>
              </a:rPr>
              <a:t>24</a:t>
            </a:r>
            <a:r>
              <a:rPr sz="1800" spc="53" dirty="0">
                <a:solidFill>
                  <a:srgbClr val="2567D8"/>
                </a:solidFill>
              </a:rPr>
              <a:t>/</a:t>
            </a:r>
            <a:r>
              <a:rPr sz="1800" dirty="0">
                <a:solidFill>
                  <a:srgbClr val="2567D8"/>
                </a:solidFill>
              </a:rPr>
              <a:t>7</a:t>
            </a:r>
            <a:endParaRPr sz="1800" dirty="0"/>
          </a:p>
          <a:p>
            <a:pPr marL="7112" marR="2845">
              <a:lnSpc>
                <a:spcPct val="115199"/>
              </a:lnSpc>
            </a:pPr>
            <a:r>
              <a:rPr sz="1800" b="0" spc="92" dirty="0">
                <a:solidFill>
                  <a:srgbClr val="7030A0"/>
                </a:solidFill>
              </a:rPr>
              <a:t>(ЧУВСТВУЙ</a:t>
            </a:r>
            <a:r>
              <a:rPr sz="1800" b="0" spc="216" dirty="0">
                <a:solidFill>
                  <a:srgbClr val="7030A0"/>
                </a:solidFill>
              </a:rPr>
              <a:t> </a:t>
            </a:r>
            <a:r>
              <a:rPr sz="1800" b="0" spc="106" dirty="0">
                <a:solidFill>
                  <a:srgbClr val="7030A0"/>
                </a:solidFill>
              </a:rPr>
              <a:t>ЭМОЦИОНАЛЬНОЕ</a:t>
            </a:r>
            <a:r>
              <a:rPr sz="1800" b="0" spc="218" dirty="0">
                <a:solidFill>
                  <a:srgbClr val="7030A0"/>
                </a:solidFill>
              </a:rPr>
              <a:t> </a:t>
            </a:r>
            <a:r>
              <a:rPr sz="1800" b="0" spc="118" dirty="0">
                <a:solidFill>
                  <a:srgbClr val="7030A0"/>
                </a:solidFill>
              </a:rPr>
              <a:t>СОСТОЯНИЕ</a:t>
            </a:r>
            <a:r>
              <a:rPr sz="1800" b="0" spc="216" dirty="0">
                <a:solidFill>
                  <a:srgbClr val="7030A0"/>
                </a:solidFill>
              </a:rPr>
              <a:t> </a:t>
            </a:r>
            <a:r>
              <a:rPr sz="1800" b="0" spc="90" dirty="0">
                <a:solidFill>
                  <a:srgbClr val="7030A0"/>
                </a:solidFill>
              </a:rPr>
              <a:t>СВОИХ</a:t>
            </a:r>
            <a:r>
              <a:rPr sz="1800" b="0" spc="218" dirty="0">
                <a:solidFill>
                  <a:srgbClr val="7030A0"/>
                </a:solidFill>
              </a:rPr>
              <a:t> </a:t>
            </a:r>
            <a:r>
              <a:rPr sz="1800" b="0" spc="95" dirty="0">
                <a:solidFill>
                  <a:srgbClr val="7030A0"/>
                </a:solidFill>
              </a:rPr>
              <a:t>ДЕТЕЙ,</a:t>
            </a:r>
            <a:r>
              <a:rPr sz="1800" b="0" spc="218" dirty="0">
                <a:solidFill>
                  <a:srgbClr val="7030A0"/>
                </a:solidFill>
              </a:rPr>
              <a:t> </a:t>
            </a:r>
            <a:r>
              <a:rPr sz="1800" b="0" spc="112" dirty="0">
                <a:solidFill>
                  <a:srgbClr val="7030A0"/>
                </a:solidFill>
              </a:rPr>
              <a:t>НАПАРНИКА. </a:t>
            </a:r>
            <a:r>
              <a:rPr sz="1800" b="0" spc="-440" dirty="0">
                <a:solidFill>
                  <a:srgbClr val="7030A0"/>
                </a:solidFill>
              </a:rPr>
              <a:t> </a:t>
            </a:r>
            <a:r>
              <a:rPr sz="1800" b="0" spc="90" dirty="0">
                <a:solidFill>
                  <a:srgbClr val="7030A0"/>
                </a:solidFill>
              </a:rPr>
              <a:t>СВОИХ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-28" dirty="0">
                <a:solidFill>
                  <a:srgbClr val="7030A0"/>
                </a:solidFill>
              </a:rPr>
              <a:t>=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90" dirty="0">
                <a:solidFill>
                  <a:srgbClr val="7030A0"/>
                </a:solidFill>
              </a:rPr>
              <a:t>ВСЕХ,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92" dirty="0">
                <a:solidFill>
                  <a:srgbClr val="7030A0"/>
                </a:solidFill>
              </a:rPr>
              <a:t>ПОТОМУ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73" dirty="0">
                <a:solidFill>
                  <a:srgbClr val="7030A0"/>
                </a:solidFill>
              </a:rPr>
              <a:t>ЧТО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-25" dirty="0">
                <a:solidFill>
                  <a:srgbClr val="7030A0"/>
                </a:solidFill>
              </a:rPr>
              <a:t>В</a:t>
            </a:r>
            <a:r>
              <a:rPr sz="1800" b="0" spc="213" dirty="0">
                <a:solidFill>
                  <a:srgbClr val="7030A0"/>
                </a:solidFill>
              </a:rPr>
              <a:t> </a:t>
            </a:r>
            <a:r>
              <a:rPr sz="1800" b="0" spc="106" dirty="0">
                <a:solidFill>
                  <a:srgbClr val="7030A0"/>
                </a:solidFill>
              </a:rPr>
              <a:t>ЛАГЕРЕ</a:t>
            </a:r>
            <a:r>
              <a:rPr sz="1800" b="0" spc="216" dirty="0">
                <a:solidFill>
                  <a:srgbClr val="7030A0"/>
                </a:solidFill>
              </a:rPr>
              <a:t> </a:t>
            </a:r>
            <a:r>
              <a:rPr sz="1800" spc="59" dirty="0">
                <a:solidFill>
                  <a:srgbClr val="7030A0"/>
                </a:solidFill>
              </a:rPr>
              <a:t>НЕ</a:t>
            </a:r>
            <a:r>
              <a:rPr sz="1800" spc="213" dirty="0">
                <a:solidFill>
                  <a:srgbClr val="7030A0"/>
                </a:solidFill>
              </a:rPr>
              <a:t> </a:t>
            </a:r>
            <a:r>
              <a:rPr sz="1800" spc="114" dirty="0">
                <a:solidFill>
                  <a:srgbClr val="7030A0"/>
                </a:solidFill>
              </a:rPr>
              <a:t>БЫВАЕТ</a:t>
            </a:r>
            <a:r>
              <a:rPr sz="1800" spc="213" dirty="0">
                <a:solidFill>
                  <a:srgbClr val="7030A0"/>
                </a:solidFill>
              </a:rPr>
              <a:t> </a:t>
            </a:r>
            <a:r>
              <a:rPr sz="1800" spc="112" dirty="0">
                <a:solidFill>
                  <a:srgbClr val="7030A0"/>
                </a:solidFill>
              </a:rPr>
              <a:t>ЧУЖИХ</a:t>
            </a:r>
            <a:r>
              <a:rPr sz="1800" spc="213" dirty="0">
                <a:solidFill>
                  <a:srgbClr val="7030A0"/>
                </a:solidFill>
              </a:rPr>
              <a:t> </a:t>
            </a:r>
            <a:r>
              <a:rPr sz="1800" spc="114" dirty="0">
                <a:solidFill>
                  <a:srgbClr val="7030A0"/>
                </a:solidFill>
              </a:rPr>
              <a:t>ДЕТЕЙ</a:t>
            </a:r>
            <a:r>
              <a:rPr sz="1800" b="0" spc="114" dirty="0">
                <a:solidFill>
                  <a:srgbClr val="7030A0"/>
                </a:solidFill>
              </a:rPr>
              <a:t>!)</a:t>
            </a:r>
            <a:endParaRPr sz="1800" dirty="0">
              <a:solidFill>
                <a:srgbClr val="7030A0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2900" y="1866046"/>
            <a:ext cx="7634921" cy="4368837"/>
          </a:xfrm>
          <a:prstGeom prst="rect">
            <a:avLst/>
          </a:prstGeom>
        </p:spPr>
        <p:txBody>
          <a:bodyPr vert="horz" wrap="square" lIns="0" tIns="48717" rIns="0" bIns="0" rtlCol="0">
            <a:spAutoFit/>
          </a:bodyPr>
          <a:lstStyle/>
          <a:p>
            <a:pPr marL="6756" defTabSz="512060">
              <a:spcBef>
                <a:spcPts val="384"/>
              </a:spcBef>
              <a:buClr>
                <a:srgbClr val="000000"/>
              </a:buClr>
              <a:tabLst>
                <a:tab pos="292300" algn="l"/>
              </a:tabLst>
            </a:pPr>
            <a:r>
              <a:rPr lang="ru-RU" b="1" spc="90" dirty="0" smtClean="0">
                <a:solidFill>
                  <a:srgbClr val="2567D8"/>
                </a:solidFill>
                <a:latin typeface="Roboto"/>
                <a:cs typeface="Roboto"/>
              </a:rPr>
              <a:t>2. </a:t>
            </a:r>
            <a:r>
              <a:rPr b="1" spc="90" dirty="0" smtClean="0">
                <a:solidFill>
                  <a:srgbClr val="2567D8"/>
                </a:solidFill>
                <a:latin typeface="Roboto"/>
                <a:cs typeface="Roboto"/>
              </a:rPr>
              <a:t>БУДЬ</a:t>
            </a:r>
            <a:r>
              <a:rPr b="1" spc="202" dirty="0" smtClean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118" dirty="0">
                <a:solidFill>
                  <a:srgbClr val="2567D8"/>
                </a:solidFill>
                <a:latin typeface="Roboto"/>
                <a:cs typeface="Roboto"/>
              </a:rPr>
              <a:t>НАБЛЮДАТЕЛЬНЫМ</a:t>
            </a:r>
            <a:endParaRPr dirty="0">
              <a:solidFill>
                <a:prstClr val="black"/>
              </a:solidFill>
              <a:latin typeface="Roboto"/>
              <a:cs typeface="Roboto"/>
            </a:endParaRPr>
          </a:p>
          <a:p>
            <a:pPr marL="7112" marR="106323" defTabSz="512060">
              <a:lnSpc>
                <a:spcPct val="115199"/>
              </a:lnSpc>
            </a:pPr>
            <a:r>
              <a:rPr spc="109" dirty="0">
                <a:solidFill>
                  <a:srgbClr val="7030A0"/>
                </a:solidFill>
                <a:latin typeface="Roboto"/>
                <a:cs typeface="Roboto"/>
              </a:rPr>
              <a:t>(</a:t>
            </a:r>
            <a:r>
              <a:rPr b="1" spc="109" dirty="0">
                <a:solidFill>
                  <a:srgbClr val="7030A0"/>
                </a:solidFill>
                <a:latin typeface="Roboto"/>
                <a:cs typeface="Roboto"/>
              </a:rPr>
              <a:t>СОБИРАЙ</a:t>
            </a:r>
            <a:r>
              <a:rPr b="1"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18" dirty="0">
                <a:solidFill>
                  <a:srgbClr val="7030A0"/>
                </a:solidFill>
                <a:latin typeface="Roboto"/>
                <a:cs typeface="Roboto"/>
              </a:rPr>
              <a:t>ИНФОРМАЦИЮ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8" dirty="0">
                <a:solidFill>
                  <a:srgbClr val="7030A0"/>
                </a:solidFill>
                <a:latin typeface="Roboto"/>
                <a:cs typeface="Roboto"/>
              </a:rPr>
              <a:t>О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4" dirty="0">
                <a:solidFill>
                  <a:srgbClr val="7030A0"/>
                </a:solidFill>
                <a:latin typeface="Roboto"/>
                <a:cs typeface="Roboto"/>
              </a:rPr>
              <a:t>ЛИЧНОСТИ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6" dirty="0">
                <a:solidFill>
                  <a:srgbClr val="7030A0"/>
                </a:solidFill>
                <a:latin typeface="Roboto"/>
                <a:cs typeface="Roboto"/>
              </a:rPr>
              <a:t>РЕБЕНКА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-14" dirty="0">
                <a:solidFill>
                  <a:srgbClr val="7030A0"/>
                </a:solidFill>
                <a:latin typeface="Roboto"/>
                <a:cs typeface="Roboto"/>
              </a:rPr>
              <a:t>ИЗ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5" dirty="0">
                <a:solidFill>
                  <a:srgbClr val="7030A0"/>
                </a:solidFill>
                <a:latin typeface="Roboto"/>
                <a:cs typeface="Roboto"/>
              </a:rPr>
              <a:t>БЕСЕД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31" dirty="0">
                <a:solidFill>
                  <a:srgbClr val="7030A0"/>
                </a:solidFill>
                <a:latin typeface="Roboto"/>
                <a:cs typeface="Roboto"/>
              </a:rPr>
              <a:t>С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84" dirty="0">
                <a:solidFill>
                  <a:srgbClr val="7030A0"/>
                </a:solidFill>
                <a:latin typeface="Roboto"/>
                <a:cs typeface="Roboto"/>
              </a:rPr>
              <a:t>НИМ </a:t>
            </a:r>
            <a:r>
              <a:rPr spc="-437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7" dirty="0">
                <a:solidFill>
                  <a:srgbClr val="7030A0"/>
                </a:solidFill>
                <a:latin typeface="Roboto"/>
                <a:cs typeface="Roboto"/>
              </a:rPr>
              <a:t>И</a:t>
            </a:r>
            <a:r>
              <a:rPr spc="2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-14" dirty="0">
                <a:solidFill>
                  <a:srgbClr val="7030A0"/>
                </a:solidFill>
                <a:latin typeface="Roboto"/>
                <a:cs typeface="Roboto"/>
              </a:rPr>
              <a:t>ИЗ</a:t>
            </a:r>
            <a:r>
              <a:rPr spc="417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0" dirty="0">
                <a:solidFill>
                  <a:srgbClr val="7030A0"/>
                </a:solidFill>
                <a:latin typeface="Roboto"/>
                <a:cs typeface="Roboto"/>
              </a:rPr>
              <a:t>СОПУТСТВУЮЩИХ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ДЕТАЛЕЙ: </a:t>
            </a:r>
            <a:r>
              <a:rPr spc="73" dirty="0">
                <a:solidFill>
                  <a:srgbClr val="7030A0"/>
                </a:solidFill>
                <a:latin typeface="Roboto"/>
                <a:cs typeface="Roboto"/>
              </a:rPr>
              <a:t>ЧТО 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ЧИТАЕТ, </a:t>
            </a:r>
            <a:r>
              <a:rPr spc="73" dirty="0">
                <a:solidFill>
                  <a:srgbClr val="7030A0"/>
                </a:solidFill>
                <a:latin typeface="Roboto"/>
                <a:cs typeface="Roboto"/>
              </a:rPr>
              <a:t>ЧТО  </a:t>
            </a:r>
            <a:r>
              <a:rPr spc="98" dirty="0">
                <a:solidFill>
                  <a:srgbClr val="7030A0"/>
                </a:solidFill>
                <a:latin typeface="Roboto"/>
                <a:cs typeface="Roboto"/>
              </a:rPr>
              <a:t>СМОТРИТ,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3" dirty="0">
                <a:solidFill>
                  <a:srgbClr val="7030A0"/>
                </a:solidFill>
                <a:latin typeface="Roboto"/>
                <a:cs typeface="Roboto"/>
              </a:rPr>
              <a:t>ЧТО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87" dirty="0">
                <a:solidFill>
                  <a:srgbClr val="7030A0"/>
                </a:solidFill>
                <a:latin typeface="Roboto"/>
                <a:cs typeface="Roboto"/>
              </a:rPr>
              <a:t>СЛУШАЕТ,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4" dirty="0">
                <a:solidFill>
                  <a:srgbClr val="7030A0"/>
                </a:solidFill>
                <a:latin typeface="Roboto"/>
                <a:cs typeface="Roboto"/>
              </a:rPr>
              <a:t>КАКИМИ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6" dirty="0">
                <a:solidFill>
                  <a:srgbClr val="7030A0"/>
                </a:solidFill>
                <a:latin typeface="Roboto"/>
                <a:cs typeface="Roboto"/>
              </a:rPr>
              <a:t>ВЕЩАМИ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12" dirty="0">
                <a:solidFill>
                  <a:srgbClr val="7030A0"/>
                </a:solidFill>
                <a:latin typeface="Roboto"/>
                <a:cs typeface="Roboto"/>
              </a:rPr>
              <a:t>ДОРОЖИТ)</a:t>
            </a:r>
            <a:endParaRPr dirty="0">
              <a:solidFill>
                <a:srgbClr val="7030A0"/>
              </a:solidFill>
              <a:latin typeface="Roboto"/>
              <a:cs typeface="Roboto"/>
            </a:endParaRPr>
          </a:p>
          <a:p>
            <a:pPr marL="6756" defTabSz="512060">
              <a:spcBef>
                <a:spcPts val="328"/>
              </a:spcBef>
              <a:buClr>
                <a:srgbClr val="000000"/>
              </a:buClr>
              <a:tabLst>
                <a:tab pos="292300" algn="l"/>
              </a:tabLst>
            </a:pPr>
            <a:r>
              <a:rPr lang="ru-RU" b="1" spc="59" dirty="0" smtClean="0">
                <a:solidFill>
                  <a:srgbClr val="2567D8"/>
                </a:solidFill>
                <a:latin typeface="Roboto"/>
                <a:cs typeface="Roboto"/>
              </a:rPr>
              <a:t>3. </a:t>
            </a:r>
            <a:r>
              <a:rPr b="1" spc="59" dirty="0" smtClean="0">
                <a:solidFill>
                  <a:srgbClr val="2567D8"/>
                </a:solidFill>
                <a:latin typeface="Roboto"/>
                <a:cs typeface="Roboto"/>
              </a:rPr>
              <a:t>НЕ</a:t>
            </a:r>
            <a:r>
              <a:rPr b="1" spc="204" dirty="0" smtClean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84" dirty="0">
                <a:solidFill>
                  <a:srgbClr val="2567D8"/>
                </a:solidFill>
                <a:latin typeface="Roboto"/>
                <a:cs typeface="Roboto"/>
              </a:rPr>
              <a:t>ВЕРЬ</a:t>
            </a:r>
            <a:r>
              <a:rPr b="1" spc="204" dirty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95" dirty="0">
                <a:solidFill>
                  <a:srgbClr val="2567D8"/>
                </a:solidFill>
                <a:latin typeface="Roboto"/>
                <a:cs typeface="Roboto"/>
              </a:rPr>
              <a:t>ПЕРВОМУ</a:t>
            </a:r>
            <a:r>
              <a:rPr b="1" spc="207" dirty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112" dirty="0">
                <a:solidFill>
                  <a:srgbClr val="2567D8"/>
                </a:solidFill>
                <a:latin typeface="Roboto"/>
                <a:cs typeface="Roboto"/>
              </a:rPr>
              <a:t>ВПЕЧАТЛЕНИЮ</a:t>
            </a:r>
            <a:endParaRPr dirty="0">
              <a:solidFill>
                <a:prstClr val="black"/>
              </a:solidFill>
              <a:latin typeface="Roboto"/>
              <a:cs typeface="Roboto"/>
            </a:endParaRPr>
          </a:p>
          <a:p>
            <a:pPr marL="7112" defTabSz="512060">
              <a:spcBef>
                <a:spcPts val="328"/>
              </a:spcBef>
            </a:pPr>
            <a:r>
              <a:rPr spc="92" dirty="0">
                <a:solidFill>
                  <a:srgbClr val="7030A0"/>
                </a:solidFill>
                <a:latin typeface="Roboto"/>
                <a:cs typeface="Roboto"/>
              </a:rPr>
              <a:t>(ВСЕ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23" dirty="0">
                <a:solidFill>
                  <a:srgbClr val="7030A0"/>
                </a:solidFill>
                <a:latin typeface="Roboto"/>
                <a:cs typeface="Roboto"/>
              </a:rPr>
              <a:t>МОЖЕТ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8" dirty="0">
                <a:solidFill>
                  <a:srgbClr val="7030A0"/>
                </a:solidFill>
                <a:latin typeface="Roboto"/>
                <a:cs typeface="Roboto"/>
              </a:rPr>
              <a:t>ОКАЗАТЬСЯ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6" dirty="0">
                <a:solidFill>
                  <a:srgbClr val="7030A0"/>
                </a:solidFill>
                <a:latin typeface="Roboto"/>
                <a:cs typeface="Roboto"/>
              </a:rPr>
              <a:t>НЕ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87" dirty="0">
                <a:solidFill>
                  <a:srgbClr val="7030A0"/>
                </a:solidFill>
                <a:latin typeface="Roboto"/>
                <a:cs typeface="Roboto"/>
              </a:rPr>
              <a:t>ТЕМ,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3" dirty="0">
                <a:solidFill>
                  <a:srgbClr val="7030A0"/>
                </a:solidFill>
                <a:latin typeface="Roboto"/>
                <a:cs typeface="Roboto"/>
              </a:rPr>
              <a:t>ЧТО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59" dirty="0">
                <a:solidFill>
                  <a:srgbClr val="7030A0"/>
                </a:solidFill>
                <a:latin typeface="Roboto"/>
                <a:cs typeface="Roboto"/>
              </a:rPr>
              <a:t>ТЫ</a:t>
            </a:r>
            <a:r>
              <a:rPr spc="216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8" dirty="0">
                <a:solidFill>
                  <a:srgbClr val="7030A0"/>
                </a:solidFill>
                <a:latin typeface="Roboto"/>
                <a:cs typeface="Roboto"/>
              </a:rPr>
              <a:t>ДУМАЕШЬ.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04" dirty="0" smtClean="0">
                <a:solidFill>
                  <a:srgbClr val="7030A0"/>
                </a:solidFill>
                <a:latin typeface="Roboto"/>
                <a:cs typeface="Roboto"/>
              </a:rPr>
              <a:t>УСПОКОЙСЯ</a:t>
            </a:r>
            <a:r>
              <a:rPr lang="ru-RU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7" dirty="0" smtClean="0">
                <a:solidFill>
                  <a:srgbClr val="7030A0"/>
                </a:solidFill>
                <a:latin typeface="Roboto"/>
                <a:cs typeface="Roboto"/>
              </a:rPr>
              <a:t>И</a:t>
            </a:r>
            <a:r>
              <a:rPr spc="207" dirty="0" smtClean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СОБЕРИ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4" dirty="0">
                <a:solidFill>
                  <a:srgbClr val="7030A0"/>
                </a:solidFill>
                <a:latin typeface="Roboto"/>
                <a:cs typeface="Roboto"/>
              </a:rPr>
              <a:t>ДОСТАТОЧНО</a:t>
            </a:r>
            <a:r>
              <a:rPr spc="207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14" dirty="0">
                <a:solidFill>
                  <a:srgbClr val="7030A0"/>
                </a:solidFill>
                <a:latin typeface="Roboto"/>
                <a:cs typeface="Roboto"/>
              </a:rPr>
              <a:t>ИНФОРМАЦИИ,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0" dirty="0">
                <a:solidFill>
                  <a:srgbClr val="7030A0"/>
                </a:solidFill>
                <a:latin typeface="Roboto"/>
                <a:cs typeface="Roboto"/>
              </a:rPr>
              <a:t>ЧТОБЫ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СДЕЛАТЬ</a:t>
            </a:r>
            <a:r>
              <a:rPr spc="207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0" dirty="0">
                <a:solidFill>
                  <a:srgbClr val="7030A0"/>
                </a:solidFill>
                <a:latin typeface="Roboto"/>
                <a:cs typeface="Roboto"/>
              </a:rPr>
              <a:t>ВЫВОДЫ)</a:t>
            </a:r>
            <a:endParaRPr dirty="0">
              <a:solidFill>
                <a:srgbClr val="7030A0"/>
              </a:solidFill>
              <a:latin typeface="Roboto"/>
              <a:cs typeface="Roboto"/>
            </a:endParaRPr>
          </a:p>
          <a:p>
            <a:pPr marL="6756" defTabSz="512060">
              <a:spcBef>
                <a:spcPts val="328"/>
              </a:spcBef>
              <a:buClr>
                <a:srgbClr val="000000"/>
              </a:buClr>
              <a:tabLst>
                <a:tab pos="292300" algn="l"/>
              </a:tabLst>
            </a:pPr>
            <a:r>
              <a:rPr lang="ru-RU" b="1" spc="120" dirty="0" smtClean="0">
                <a:solidFill>
                  <a:srgbClr val="2567D8"/>
                </a:solidFill>
                <a:latin typeface="Roboto"/>
                <a:cs typeface="Roboto"/>
              </a:rPr>
              <a:t>4. </a:t>
            </a:r>
            <a:r>
              <a:rPr b="1" spc="120" dirty="0" smtClean="0">
                <a:solidFill>
                  <a:srgbClr val="2567D8"/>
                </a:solidFill>
                <a:latin typeface="Roboto"/>
                <a:cs typeface="Roboto"/>
              </a:rPr>
              <a:t>ОТКРЫТО</a:t>
            </a:r>
            <a:r>
              <a:rPr b="1" spc="199" dirty="0" smtClean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104" dirty="0">
                <a:solidFill>
                  <a:srgbClr val="2567D8"/>
                </a:solidFill>
                <a:latin typeface="Roboto"/>
                <a:cs typeface="Roboto"/>
              </a:rPr>
              <a:t>ПРИЗНАВАЙ</a:t>
            </a:r>
            <a:r>
              <a:rPr b="1" spc="202" dirty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90" dirty="0">
                <a:solidFill>
                  <a:srgbClr val="2567D8"/>
                </a:solidFill>
                <a:latin typeface="Roboto"/>
                <a:cs typeface="Roboto"/>
              </a:rPr>
              <a:t>СВОИ</a:t>
            </a:r>
            <a:r>
              <a:rPr b="1" spc="202" dirty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70" dirty="0">
                <a:solidFill>
                  <a:srgbClr val="2567D8"/>
                </a:solidFill>
                <a:latin typeface="Roboto"/>
                <a:cs typeface="Roboto"/>
              </a:rPr>
              <a:t>ОШИБКИ</a:t>
            </a:r>
            <a:endParaRPr dirty="0">
              <a:solidFill>
                <a:prstClr val="black"/>
              </a:solidFill>
              <a:latin typeface="Roboto"/>
              <a:cs typeface="Roboto"/>
            </a:endParaRPr>
          </a:p>
          <a:p>
            <a:pPr marL="7112" defTabSz="512060">
              <a:spcBef>
                <a:spcPts val="328"/>
              </a:spcBef>
            </a:pPr>
            <a:r>
              <a:rPr spc="123" dirty="0">
                <a:solidFill>
                  <a:srgbClr val="7030A0"/>
                </a:solidFill>
                <a:latin typeface="Roboto"/>
                <a:cs typeface="Roboto"/>
              </a:rPr>
              <a:t>(ДАЖЕ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2" dirty="0">
                <a:solidFill>
                  <a:srgbClr val="7030A0"/>
                </a:solidFill>
                <a:latin typeface="Roboto"/>
                <a:cs typeface="Roboto"/>
              </a:rPr>
              <a:t>ПЕРЕД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4" dirty="0">
                <a:solidFill>
                  <a:srgbClr val="7030A0"/>
                </a:solidFill>
                <a:latin typeface="Roboto"/>
                <a:cs typeface="Roboto"/>
              </a:rPr>
              <a:t>РЕБЕНКОМ.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04" dirty="0">
                <a:solidFill>
                  <a:srgbClr val="7030A0"/>
                </a:solidFill>
                <a:latin typeface="Roboto"/>
                <a:cs typeface="Roboto"/>
              </a:rPr>
              <a:t>ТЕМ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90" dirty="0">
                <a:solidFill>
                  <a:srgbClr val="7030A0"/>
                </a:solidFill>
                <a:latin typeface="Roboto"/>
                <a:cs typeface="Roboto"/>
              </a:rPr>
              <a:t>БОЛЕЕ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04" dirty="0">
                <a:solidFill>
                  <a:srgbClr val="7030A0"/>
                </a:solidFill>
                <a:latin typeface="Roboto"/>
                <a:cs typeface="Roboto"/>
              </a:rPr>
              <a:t>ПЕРЕД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04" dirty="0">
                <a:solidFill>
                  <a:srgbClr val="7030A0"/>
                </a:solidFill>
                <a:latin typeface="Roboto"/>
                <a:cs typeface="Roboto"/>
              </a:rPr>
              <a:t>РЕБЕНКОМ!</a:t>
            </a:r>
            <a:r>
              <a:rPr spc="104" dirty="0">
                <a:solidFill>
                  <a:srgbClr val="7030A0"/>
                </a:solidFill>
                <a:latin typeface="Roboto"/>
                <a:cs typeface="Roboto"/>
              </a:rPr>
              <a:t>)</a:t>
            </a:r>
            <a:endParaRPr dirty="0">
              <a:solidFill>
                <a:srgbClr val="7030A0"/>
              </a:solidFill>
              <a:latin typeface="Roboto"/>
              <a:cs typeface="Roboto"/>
            </a:endParaRPr>
          </a:p>
          <a:p>
            <a:pPr marL="6756" defTabSz="512060">
              <a:spcBef>
                <a:spcPts val="328"/>
              </a:spcBef>
              <a:buClr>
                <a:srgbClr val="000000"/>
              </a:buClr>
              <a:tabLst>
                <a:tab pos="292300" algn="l"/>
              </a:tabLst>
            </a:pPr>
            <a:r>
              <a:rPr lang="ru-RU" b="1" spc="90" dirty="0" smtClean="0">
                <a:solidFill>
                  <a:srgbClr val="2567D8"/>
                </a:solidFill>
                <a:latin typeface="Roboto"/>
                <a:cs typeface="Roboto"/>
              </a:rPr>
              <a:t>5. </a:t>
            </a:r>
            <a:r>
              <a:rPr b="1" spc="90" dirty="0" smtClean="0">
                <a:solidFill>
                  <a:srgbClr val="2567D8"/>
                </a:solidFill>
                <a:latin typeface="Roboto"/>
                <a:cs typeface="Roboto"/>
              </a:rPr>
              <a:t>БУДЬ</a:t>
            </a:r>
            <a:r>
              <a:rPr b="1" spc="190" dirty="0" smtClean="0">
                <a:solidFill>
                  <a:srgbClr val="2567D8"/>
                </a:solidFill>
                <a:latin typeface="Roboto"/>
                <a:cs typeface="Roboto"/>
              </a:rPr>
              <a:t> </a:t>
            </a:r>
            <a:r>
              <a:rPr b="1" spc="104" dirty="0">
                <a:solidFill>
                  <a:srgbClr val="2567D8"/>
                </a:solidFill>
                <a:latin typeface="Roboto"/>
                <a:cs typeface="Roboto"/>
              </a:rPr>
              <a:t>ИСКРЕННИМ</a:t>
            </a:r>
            <a:endParaRPr dirty="0">
              <a:solidFill>
                <a:prstClr val="black"/>
              </a:solidFill>
              <a:latin typeface="Roboto"/>
              <a:cs typeface="Roboto"/>
            </a:endParaRPr>
          </a:p>
          <a:p>
            <a:pPr marL="7112" marR="86765" defTabSz="512060">
              <a:lnSpc>
                <a:spcPct val="115199"/>
              </a:lnSpc>
            </a:pPr>
            <a:r>
              <a:rPr spc="109" dirty="0">
                <a:solidFill>
                  <a:srgbClr val="7030A0"/>
                </a:solidFill>
                <a:latin typeface="Roboto"/>
                <a:cs typeface="Roboto"/>
              </a:rPr>
              <a:t>(ОСОБЕННО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-25" dirty="0">
                <a:solidFill>
                  <a:srgbClr val="7030A0"/>
                </a:solidFill>
                <a:latin typeface="Roboto"/>
                <a:cs typeface="Roboto"/>
              </a:rPr>
              <a:t>В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28" dirty="0">
                <a:solidFill>
                  <a:srgbClr val="7030A0"/>
                </a:solidFill>
                <a:latin typeface="Roboto"/>
                <a:cs typeface="Roboto"/>
              </a:rPr>
              <a:t>ЖЕЛАНИИ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1" dirty="0">
                <a:solidFill>
                  <a:srgbClr val="7030A0"/>
                </a:solidFill>
                <a:latin typeface="Roboto"/>
                <a:cs typeface="Roboto"/>
              </a:rPr>
              <a:t>СДЕЛАТЬ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6" dirty="0">
                <a:solidFill>
                  <a:srgbClr val="7030A0"/>
                </a:solidFill>
                <a:latin typeface="Roboto"/>
                <a:cs typeface="Roboto"/>
              </a:rPr>
              <a:t>МИР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106" dirty="0">
                <a:solidFill>
                  <a:srgbClr val="7030A0"/>
                </a:solidFill>
                <a:latin typeface="Roboto"/>
                <a:cs typeface="Roboto"/>
              </a:rPr>
              <a:t>РЕБЕНКА</a:t>
            </a:r>
            <a:r>
              <a:rPr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2" dirty="0">
                <a:solidFill>
                  <a:srgbClr val="7030A0"/>
                </a:solidFill>
                <a:latin typeface="Roboto"/>
                <a:cs typeface="Roboto"/>
              </a:rPr>
              <a:t>ЧУТОЧКУ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0" dirty="0">
                <a:solidFill>
                  <a:srgbClr val="7030A0"/>
                </a:solidFill>
                <a:latin typeface="Roboto"/>
                <a:cs typeface="Roboto"/>
              </a:rPr>
              <a:t>ЛУЧШЕ. </a:t>
            </a:r>
            <a:r>
              <a:rPr spc="-437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92" dirty="0">
                <a:solidFill>
                  <a:srgbClr val="7030A0"/>
                </a:solidFill>
                <a:latin typeface="Roboto"/>
                <a:cs typeface="Roboto"/>
              </a:rPr>
              <a:t>ПОТОМУ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spc="73" dirty="0">
                <a:solidFill>
                  <a:srgbClr val="7030A0"/>
                </a:solidFill>
                <a:latin typeface="Roboto"/>
                <a:cs typeface="Roboto"/>
              </a:rPr>
              <a:t>ЧТО</a:t>
            </a:r>
            <a:r>
              <a:rPr spc="210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90" dirty="0">
                <a:solidFill>
                  <a:srgbClr val="7030A0"/>
                </a:solidFill>
                <a:latin typeface="Roboto"/>
                <a:cs typeface="Roboto"/>
              </a:rPr>
              <a:t>ЕСЛИ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59" dirty="0">
                <a:solidFill>
                  <a:srgbClr val="7030A0"/>
                </a:solidFill>
                <a:latin typeface="Roboto"/>
                <a:cs typeface="Roboto"/>
              </a:rPr>
              <a:t>НЕ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90" dirty="0">
                <a:solidFill>
                  <a:srgbClr val="7030A0"/>
                </a:solidFill>
                <a:latin typeface="Roboto"/>
                <a:cs typeface="Roboto"/>
              </a:rPr>
              <a:t>ТЫ,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95" dirty="0">
                <a:solidFill>
                  <a:srgbClr val="7030A0"/>
                </a:solidFill>
                <a:latin typeface="Roboto"/>
                <a:cs typeface="Roboto"/>
              </a:rPr>
              <a:t>ТО</a:t>
            </a:r>
            <a:r>
              <a:rPr b="1" spc="213" dirty="0">
                <a:solidFill>
                  <a:srgbClr val="7030A0"/>
                </a:solidFill>
                <a:latin typeface="Roboto"/>
                <a:cs typeface="Roboto"/>
              </a:rPr>
              <a:t> </a:t>
            </a:r>
            <a:r>
              <a:rPr b="1" spc="109" dirty="0">
                <a:solidFill>
                  <a:srgbClr val="7030A0"/>
                </a:solidFill>
                <a:latin typeface="Roboto"/>
                <a:cs typeface="Roboto"/>
              </a:rPr>
              <a:t>КТО?</a:t>
            </a:r>
            <a:r>
              <a:rPr spc="109" dirty="0">
                <a:solidFill>
                  <a:srgbClr val="7030A0"/>
                </a:solidFill>
                <a:latin typeface="Roboto"/>
                <a:cs typeface="Roboto"/>
              </a:rPr>
              <a:t>)</a:t>
            </a:r>
            <a:endParaRPr dirty="0">
              <a:solidFill>
                <a:srgbClr val="7030A0"/>
              </a:solidFill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680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оступность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дополнительного образования для детей с ограниченными возможностями здоровья по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зрению в детских лагерях 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8"/>
            <a:ext cx="79928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официальных сайтов организаций отдыха детей и их оздоровления, осуществляющих образовательную деятельность, в сети Интернет с учетом особых потребностей детей-инвалидов по зрению с приведением их к международному стандарту доступности веб-контента и веб-сервисов (WCAG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доступных для детей, являющихся слепыми или слабовидящими, местах и в адаптированной форме (с учетом их особых потребностей) справочной информации о расписании лекций, учебных занятий (должна быть выполнена крупным (высота прописных букв не менее 7,5 см) рельефно-контрастным шрифтом (на белом или желтом фоне) и продублирована шрифтом Брайля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присутствие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ассистента, оказывающего ребенку необходимую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выпуска альтернативных форматов печатных материалов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крупный шрифт или аудиофайлы);</a:t>
            </a:r>
            <a:endParaRPr lang="ru-RU" sz="2000" b="1" i="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9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496CB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получения дополнительного образования</a:t>
            </a:r>
            <a:r>
              <a:rPr lang="ru-RU" sz="1800" b="1" dirty="0">
                <a:solidFill>
                  <a:srgbClr val="F496CB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ограниченными возможностями здоровья по слуху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997839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дублирование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звуковой справочной информации о расписании учебных занятий визуальной (установка мониторов с возможностью трансляции субтитров (мониторы, их размеры и количество необходимо определять с учетом размеров помещения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charset="0"/>
              <a:buChar char="•"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надлежащими звуковыми средствами воспроизведения информации;</a:t>
            </a:r>
            <a:endParaRPr lang="ru-RU" b="1" i="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9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получения дополнительного образования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нарушения опорно-двигательного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0561" y="1412776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материально-технические условия должны обеспечивать возможность беспрепятственного доступа детей в учебные помещения, столовые, туалетные и другие помещения организации отдыха детей и их оздоровления, осуществляющей образовательную деятельность, а также их пребывания в указанных помещениях (наличие пандусов, поручней, расширенных дверных проемов, лифтов, локальное понижение стоек-барьеров до высоты не более 0,8 м; наличие специальных кресел и других приспособлений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b="1" dirty="0">
              <a:solidFill>
                <a:srgbClr val="BC80E0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5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778098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Численный состав объединения может быть уменьшен при включении в него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 и (или) детей-инвалидов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3449" y="1052736"/>
            <a:ext cx="799288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ОВЗ, детей-инвалидов в учебной группе устанавливается до 15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объединениях с детьми с ОВЗ, детьми-инвалидами могут быть организованы как совместно с другими детьми, так и в отдельных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группах;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 и условия организации обучения и воспитания детей с ОВЗ, детей-инвалидов определяются адаптированной образовательной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дополнительным общеобразовательным программам детей с ОВЗ, детей-инвалидов осуществляется организацией отдыха детей и их оздоровления, осуществляющей образовательную деятельность, с учетом особенностей психофизического развития, индивидуальных возможностей и состояния здоровья таких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детей с ОВЗ по дополнительным общеобразовательным программам может осуществляться на основе дополнительных общеобразовательных программ, адаптированных при необходимости для обучения указанных детей, с привлечением специалистов в области коррекционной педагогики, а также педагогическими работниками, прошедшими соответствующую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переподготовку;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дополнительных общеобразовательных программ детям с ОВЗ и детям-инвалидам предоставляются бесплатно специальные учебники и учебные пособия, иная учебная литература, а также услуги </a:t>
            </a:r>
            <a:r>
              <a:rPr lang="ru-RU" sz="14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сурдопереводчиков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тифлосурдопереводчиков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 typeface="Arial" charset="0"/>
              <a:buChar char="•"/>
            </a:pP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особых потребностей детей с ОВЗ, детей-инвалидов организациями отдыха детей и их оздоровления, осуществляющими образовательную деятельность, обеспечивается предоставление учебных, лекционных материалов в электронном виде.</a:t>
            </a:r>
            <a:endParaRPr lang="ru-RU" sz="1400" b="1" i="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30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2.infourok.ru/uploads/ex/0251/00066af0-0c1f1038/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617" y="0"/>
            <a:ext cx="9144000" cy="695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772817"/>
            <a:ext cx="7632848" cy="1508105"/>
          </a:xfrm>
          <a:prstGeom prst="rect">
            <a:avLst/>
          </a:prstGeom>
          <a:noFill/>
        </p:spPr>
        <p:txBody>
          <a:bodyPr wrap="square" lIns="91437" tIns="45720" rIns="91437" bIns="45720">
            <a:spAutoFit/>
          </a:bodyPr>
          <a:lstStyle/>
          <a:p>
            <a:pPr algn="ctr"/>
            <a:endParaRPr lang="ru-RU" sz="2800" b="1" dirty="0">
              <a:ln w="10541" cmpd="sng">
                <a:solidFill>
                  <a:srgbClr val="F496CB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496CB">
                      <a:tint val="40000"/>
                      <a:satMod val="250000"/>
                    </a:srgbClr>
                  </a:gs>
                  <a:gs pos="9000">
                    <a:srgbClr val="F496CB">
                      <a:tint val="52000"/>
                      <a:satMod val="300000"/>
                    </a:srgbClr>
                  </a:gs>
                  <a:gs pos="50000">
                    <a:srgbClr val="F496CB">
                      <a:shade val="20000"/>
                      <a:satMod val="300000"/>
                    </a:srgbClr>
                  </a:gs>
                  <a:gs pos="79000">
                    <a:srgbClr val="F496CB">
                      <a:tint val="52000"/>
                      <a:satMod val="300000"/>
                    </a:srgbClr>
                  </a:gs>
                  <a:gs pos="100000">
                    <a:srgbClr val="F496CB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pPr algn="ctr"/>
            <a:r>
              <a:rPr lang="ru-RU" sz="3200" b="1" i="1" dirty="0" smtClean="0">
                <a:ln w="10541" cmpd="sng">
                  <a:solidFill>
                    <a:srgbClr val="F496CB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algn="ctr"/>
            <a:endParaRPr lang="ru-RU" sz="3200" b="1" dirty="0">
              <a:ln w="10541" cmpd="sng">
                <a:solidFill>
                  <a:srgbClr val="F496CB">
                    <a:shade val="88000"/>
                    <a:satMod val="110000"/>
                  </a:srgbClr>
                </a:solidFill>
                <a:prstDash val="solid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35897" y="6237312"/>
            <a:ext cx="2664296" cy="36004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91437" tIns="45720" rIns="91437" bIns="45720"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г.Кызыл-2022г</a:t>
            </a:r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401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8" y="332656"/>
            <a:ext cx="6770713" cy="504056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детей с ОВЗ и детей-инвалидов в детские лагеря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19675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пунктом 2 Порядка в организации отдыха детей и их оздоровления (далее - организации) направляются несовершеннолетние, не имеющие следующих медицинских противопоказаний для пребывания в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организациях: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соматические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в острой и подострой стадии, хронические заболевания в стадии обострения, в стадии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декомпенсации;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паразитарные болезни, в том числе с поражением глаз и кожи, </a:t>
            </a:r>
            <a:r>
              <a:rPr lang="ru-RU" sz="1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инфестации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(педикулез, чесотка) - в период до окончания срока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изоляции;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установленный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диагноз "</a:t>
            </a:r>
            <a:r>
              <a:rPr lang="ru-RU" sz="1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бактерионосительство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возбудителей кишечных инфекций, дифтерии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активный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туберкулез любой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локализации;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контакта с инфекционными больными в течение 21 календарного дня перед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заездом;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 прививок в случае возникновения массовых инфекционных заболеваний или при угрозе возникновения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эпидемий;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злокачественные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новообразования, требующие лечения, в том числе проведения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химиотерапии;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эпилепсия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текущими приступами, в том числе резистентная к проводимому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лечению;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эпилепсия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медикаментозной ремиссией менее 1 года (за исключением образовательных организаций, осуществляющих организацию отдыха и оздоровления обучающихся в каникулярное время с дневным пребыванием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кахексия;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расстройства и расстройства поведения, вызванные употреблением </a:t>
            </a:r>
            <a:r>
              <a:rPr lang="ru-RU" sz="12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веществ, а также иные психические расстройства и расстройства поведения в состоянии обострения и (или) представляющие опасность для больного и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окружающих;</a:t>
            </a:r>
          </a:p>
          <a:p>
            <a:pPr marL="171450" indent="-171450" algn="just">
              <a:buFont typeface="Arial" charset="0"/>
              <a:buChar char="•"/>
            </a:pP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хронические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заболеваниями, требующие соблюдения назначенного лечащим врачом режима лечения (диета, прием лекарственных препаратов для медицинского применения и специализированных продуктов лечебного питания) (для детских лагерей палаточного типа).</a:t>
            </a:r>
            <a:endParaRPr lang="ru-RU" sz="1200" b="1" i="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66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8" y="188640"/>
            <a:ext cx="7562801" cy="136815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Руководителями органов и организаций, предоставляющих услуги в сфере образования, обеспечивается создание инвалидам следующих условий доступности объектов в соответствии с требованиями, установленными законодательными и иными НПА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556792"/>
            <a:ext cx="8064896" cy="4616648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 fontAlgn="base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беспрепятственного входа в объекты и выхода из них;</a:t>
            </a: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возможность самостоятельного передвижения по территории объекта в целях доступа к месту предоставления услуги, в том числе с помощью работников объекта, предоставляющих услуги, </a:t>
            </a:r>
            <a:r>
              <a:rPr lang="ru-RU" sz="1400" b="1" dirty="0" err="1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ассистивных</a:t>
            </a:r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вспомогательных технологий, а также сменного кресла-коляски;</a:t>
            </a: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возможность посадки в транспортное средство и высадки из него перед входом в объект, в том числе с использованием кресла-коляски и, при необходимости, с помощью работников объекта;</a:t>
            </a: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сопровождение инвалидов, имеющих стойкие нарушения функции зрения, и возможность самостоятельного передвижения по территории объекта;</a:t>
            </a: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содействие инвалиду при входе в объект и выходе из него, информирование инвалида о доступных маршрутах общественного транспорта;</a:t>
            </a: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е) надлежащее размещение носителей информации, необходимой для обеспечения беспрепятственного доступа инвалидов к объектам и услугам, с учетом ограничений их жизнедеятельности, в том числе дублирование необходимой для получения услуги звуковой и зрительной информации, а также надписей, знаков и иной текстовой и графической информации знаками, выполненными рельефно-точечным шрифтом Брайля и на контрастном фоне;</a:t>
            </a:r>
          </a:p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ж) обеспечение допуска на объект, в котором предоставляются услуги, собаки-проводника при наличии документа, подтверждающего ее специальное обучение, выданного по </a:t>
            </a:r>
            <a:r>
              <a:rPr lang="ru-RU" sz="14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форме</a:t>
            </a:r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в </a:t>
            </a:r>
            <a:r>
              <a:rPr lang="ru-RU" sz="14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порядке</a:t>
            </a:r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утвержденных</a:t>
            </a:r>
            <a:r>
              <a:rPr lang="ru-RU" sz="1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приказом Министерства труда и социальной защиты Российской Федерации от 22 июня 2015 года N 386н</a:t>
            </a:r>
            <a:r>
              <a:rPr lang="ru-RU" sz="1400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(зарегистрирован Министерством юстиции Российской Федерации 21 июля 2015 года, регистрационный N 38115).</a:t>
            </a:r>
          </a:p>
        </p:txBody>
      </p:sp>
    </p:spTree>
    <p:extLst>
      <p:ext uri="{BB962C8B-B14F-4D97-AF65-F5344CB8AC3E}">
        <p14:creationId xmlns:p14="http://schemas.microsoft.com/office/powerpoint/2010/main" val="247642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8" y="332656"/>
            <a:ext cx="7490793" cy="1152128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Руководителями органов и организаций, предоставляющих услуги в сфере образования, обеспечивается создание инвалидам следующих условий доступности объектов в соответствии с требованиями, установленными законодательными и иными НПА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556795"/>
            <a:ext cx="8064896" cy="307777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 fontAlgn="base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556792"/>
            <a:ext cx="8640960" cy="4185761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наличие при входе в объект вывески с названием организации, графиком работы организации, плана здания, выполненных рельефно-точечным шрифтом Брайля и на контрастном фоне;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оказание инвалидам помощи, необходимой для получения в доступной для них форме информации о правилах предоставления услуги, в том числе об оформлении необходимых для получения услуги документов, о совершении ими других необходимых для получения услуги действий;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предоставление инвалидам по слуху, при необходимости, услуги с использованием русского жестового языка, включая обеспечение допуска на объект </a:t>
            </a:r>
            <a:r>
              <a:rPr lang="ru-RU" sz="1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сурдопереводчика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тифлопереводчика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наличие в одном из помещений, предназначенных для проведения массовых мероприятий, индукционных петель и звукоусиливающей аппаратуры;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адаптация официального сайта органа и организации, предоставляющих услуги в сфере образования, для лиц с нарушением зрения (слабовидящих);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е) обеспечение предоставления услуг </a:t>
            </a:r>
            <a:r>
              <a:rPr lang="ru-RU" sz="1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тьютора</a:t>
            </a:r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организацией, предоставляющей услуги в сфере образования, на основании соответствующей рекомендации в заключении психолого-медико-педагогической комиссии или индивидуальной программе реабилитации инвалида;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ж) предоставление бесплатно учебников и учебных пособий, иной учебной литературы, а также специальных технических средств обучения коллективного и индивидуального пользования;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з) оказание работниками органов и организаций, предоставляющих услуги в сфере образования, иной необходимой инвалидам помощи в преодолении барьеров, мешающих получению услуг в сфере образования и использованию объектов наравне с другими лицами;</a:t>
            </a:r>
          </a:p>
        </p:txBody>
      </p:sp>
    </p:spTree>
    <p:extLst>
      <p:ext uri="{BB962C8B-B14F-4D97-AF65-F5344CB8AC3E}">
        <p14:creationId xmlns:p14="http://schemas.microsoft.com/office/powerpoint/2010/main" val="177142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4" cy="158417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и организации, предоставляющие услуги в сфере образования, в целях определения мер по поэтапному повышению уровня доступности для инвалидов объектов и предоставляемых услуг проводят обследование данных объектов и предоставляемых услуг, по результатам которого составляется паспорт доступности для инвалидов объекта и услуг </a:t>
            </a:r>
            <a:b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(далее соответственно - обследование и паспортизация, Паспорт доступности)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556795"/>
            <a:ext cx="8064896" cy="307777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 fontAlgn="base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371" y="1637268"/>
            <a:ext cx="8208912" cy="4541901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 fontAlgn="base"/>
            <a:r>
              <a:rPr lang="ru-RU" b="1" i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доступности содержит следующие разделы</a:t>
            </a:r>
            <a:r>
              <a:rPr lang="ru-RU" b="1" i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i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14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краткая характеристика объекта и предоставляемых на нем услуг;</a:t>
            </a:r>
          </a:p>
          <a:p>
            <a:pPr algn="just" fontAlgn="base"/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оценка соответствия уровня доступности для инвалидов объекта и имеющихся недостатков в обеспечении условий его доступности для инвалидов с использованием показателей, предусмотренных </a:t>
            </a:r>
            <a:r>
              <a:rPr lang="ru-RU" sz="1400" b="1" i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пунктом 11 настоящего Порядка</a:t>
            </a:r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оценка соответствия уровня доступности для инвалидов предоставляемых услуг и имеющихся недостатков в обеспечении условий их доступности для инвалидов с использованием показателей, предусмотренных </a:t>
            </a:r>
            <a:r>
              <a:rPr lang="ru-RU" sz="1400" b="1" i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пунктом 12 настоящего Порядка</a:t>
            </a:r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/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управленческие решения по срокам и объемам работ, необходимых для приведения объекта и порядка предоставления на нем услуг в соответствие с требованиями законодательства Российской Федерации.</a:t>
            </a:r>
          </a:p>
          <a:p>
            <a:pPr algn="just" fontAlgn="base"/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Для проведения обследования и паспортизации распорядительным актом органа или организации, предоставляющих услуги в сфере образования, создается комиссия по проведению обследования и паспортизации объекта и предоставляемых на нем услуг (далее - Комиссия), утверждаются ее состав, план-график проведения обследования и паспортизации, а также организуется работа Комиссии.</a:t>
            </a:r>
          </a:p>
          <a:p>
            <a:pPr algn="just" fontAlgn="base"/>
            <a:r>
              <a:rPr lang="ru-RU" sz="1400" b="1" i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В состав Комиссии включаются (по согласованию) представители общественных объединений инвалидов, осуществляющих свою деятельность на территории поселения, муниципального района, городского округа, где расположен объект, на котором планируется проведение обследования и паспортизации.</a:t>
            </a:r>
          </a:p>
        </p:txBody>
      </p:sp>
    </p:spTree>
    <p:extLst>
      <p:ext uri="{BB962C8B-B14F-4D97-AF65-F5344CB8AC3E}">
        <p14:creationId xmlns:p14="http://schemas.microsoft.com/office/powerpoint/2010/main" val="10786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4" cy="1152128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соответствия уровня обеспечения доступности для инвалидов объектов осуществляется с использованием следующих показателей доступности для инвалидов объектов и предоставляемых услуг в сфере образования: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556795"/>
            <a:ext cx="8064896" cy="307777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just" fontAlgn="base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5" y="1268762"/>
            <a:ext cx="8269629" cy="5624617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r>
              <a:rPr lang="ru-RU" sz="14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удельный вес введенных с 1 июля 2016 года в эксплуатацию объектов (зданий, помещений), в которых предоставляются услуги в сфере образования, а также используемых для перевозки инвалидов транспортных средств, полностью соответствующих требованиям доступности для инвалидов, от общего количества вновь вводимых объектов и используемых для перевозки инвалидов транспортных средств;</a:t>
            </a:r>
          </a:p>
          <a:p>
            <a:r>
              <a:rPr lang="ru-RU" sz="14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удельный вес существующих объектов, которые в результате проведения после 1 июля 2016 года на них капитального ремонта, реконструкции, модернизации полностью соответствуют требованиям доступности для инвалидов объектов и услуг, от общего количества объектов, прошедших капитальный ремонт, реконструкцию, модернизацию;</a:t>
            </a:r>
          </a:p>
          <a:p>
            <a:r>
              <a:rPr lang="ru-RU" sz="14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удельный вес существующих объектов, на которых до проведения капитального ремонта или реконструкции обеспечивается доступ инвалидов к месту предоставления услуги, предоставление необходимых услуг в дистанционном режиме, предоставление, когда это возможно, необходимых услуг по месту жительства инвалида, от общего количества объектов, на которых в настоящее время невозможно полностью обеспечить доступность с учетом потребностей инвалидов;</a:t>
            </a:r>
          </a:p>
          <a:p>
            <a:pPr algn="just" fontAlgn="base"/>
            <a:r>
              <a:rPr lang="ru-RU" sz="145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удельный вес объектов, на которых обеспечиваются условия индивидуальной мобильности инвалидов и возможность для самостоятельного их передвижения по объекту, от общего количества объектов, на которых инвалидам предоставляются услуги, в том числе, на которых имеются: </a:t>
            </a:r>
          </a:p>
          <a:p>
            <a:pPr algn="just" fontAlgn="base"/>
            <a:endParaRPr lang="ru-RU" sz="1400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выделенные стоянки автотранспортных средств для инвалидов; сменные кресла-коляски; адаптированные лифты; поручни; пандусы; подъемные платформы (аппарели);</a:t>
            </a:r>
            <a:b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раздвижные двери; доступные входные группы; доступные санитарно-гигиенические помещения;</a:t>
            </a:r>
            <a:b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достаточная ширина дверных проемов в стенах, лестничных маршей, площадок от общего количества объектов, на которых инвалидам предоставляются услуги в сфере образования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6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388843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и организации, предоставляющие услуги в сфере образования, с использованием показателей, предусмотренных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пунктами 11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12 настоящего Порядка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на основании представленных Паспортов доступности разрабатывают и утверждают планы мероприятий (далее - "дорожные карты") по повышению значений показателей доступности для инвалидов объектов и услуг в соответствии с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Правилами разработки федеральными органами исполнительной власти, органами исполнительной власти субъектов Российской Федерации, органами местного самоуправления мероприятий по повышению значений показателей доступности для инвалидов и услуг в установленных сферах деятельности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утвержденными</a:t>
            </a:r>
            <a:r>
              <a:rPr lang="ru-RU" sz="1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u="sng" dirty="0" err="1" smtClean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постановле</a:t>
            </a:r>
            <a:r>
              <a:rPr 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(Собрание законодательства Российской Федерации, 2015,N26,ст.3894).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u="sng" dirty="0" err="1" smtClean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нием</a:t>
            </a:r>
            <a:r>
              <a:rPr lang="ru-RU" sz="1800" b="1" u="sng" dirty="0" smtClean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</a:t>
            </a:r>
            <a:r>
              <a:rPr lang="ru-RU" sz="1800" b="1" u="sng" dirty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Правительства Российской Федерации от 17 июня 2015 года N </a:t>
            </a:r>
            <a:r>
              <a:rPr lang="ru-RU" sz="1800" b="1" u="sng" dirty="0" smtClean="0">
                <a:solidFill>
                  <a:srgbClr val="3451A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599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573019"/>
            <a:ext cx="7920880" cy="2031325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pPr algn="ctr"/>
            <a:endParaRPr lang="ru-RU" b="1" dirty="0" smtClean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solidFill>
                <a:srgbClr val="44444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Дорожные карты", разработанные и утвержденные Федеральной службой по надзору в сфере образования и науки и Федеральным агентством по делам молодежи, представляются в Министерство образования и науки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366178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Конкурсные требования Госпрограммы «Доступная среда»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268760"/>
            <a:ext cx="8208912" cy="5047536"/>
          </a:xfrm>
          <a:prstGeom prst="rect">
            <a:avLst/>
          </a:prstGeom>
        </p:spPr>
        <p:txBody>
          <a:bodyPr wrap="square" lIns="91437" tIns="45720" rIns="91437" bIns="4572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механизмы реализации инклюзивных смен, в </a:t>
            </a:r>
            <a:r>
              <a:rPr lang="ru-RU" sz="1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лучшие практики (описание практики, включая качественные и количественные показатели, профильная направленность смены (при наличии), а также формирование у детей жизненно необходимых компетенций)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обеспечение инклюзивных смен (наличие специализированного оборудования - перечень, материально-техническое оснащение, 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 инклюзивных смен (количество педагогов, вожатых, иного вспомогательного персонала, а также медицинских работников ( 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Реализовывалась ли / реализуется ли региональная программа/мероприятие  по обеспечению  инклюзивного отдыха для детей с ОВЗ и детей-инвалидов в организациях отдыха детей и их оздоровления в субъекте (наименование программы/мероприятия)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финансового обеспечения  проезда родителей/законных представителей до организации отдыха детей и их оздоровления за счет средств бюджетов субъектов Российской Федерации, а также наличие опыта совместного пребывания детей указанных категорий с родителями (оплата подобного проживания)</a:t>
            </a:r>
          </a:p>
          <a:p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ли  на территории субъекта общественные организации, занимающиеся проведением и организацией инклюзивного отдыха для детей с ОВЗ и детей-инвалидов. Укажите наименование такой/таких организации/организаций (ФИО руководителя, контактные данные, ресурсы в сети "Интернет")</a:t>
            </a:r>
          </a:p>
        </p:txBody>
      </p:sp>
    </p:spTree>
    <p:extLst>
      <p:ext uri="{BB962C8B-B14F-4D97-AF65-F5344CB8AC3E}">
        <p14:creationId xmlns:p14="http://schemas.microsoft.com/office/powerpoint/2010/main" val="127193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ppt/theme/theme4.xml><?xml version="1.0" encoding="utf-8"?>
<a:theme xmlns:a="http://schemas.openxmlformats.org/drawingml/2006/main" name="1_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ppt/theme/theme5.xml><?xml version="1.0" encoding="utf-8"?>
<a:theme xmlns:a="http://schemas.openxmlformats.org/drawingml/2006/main" name="2_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ppt/theme/theme6.xml><?xml version="1.0" encoding="utf-8"?>
<a:theme xmlns:a="http://schemas.openxmlformats.org/drawingml/2006/main" name="3_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551</TotalTime>
  <Words>3336</Words>
  <Application>Microsoft Office PowerPoint</Application>
  <PresentationFormat>Экран (4:3)</PresentationFormat>
  <Paragraphs>274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Office Theme</vt:lpstr>
      <vt:lpstr>2_Office Theme</vt:lpstr>
      <vt:lpstr>Грань</vt:lpstr>
      <vt:lpstr>1_Грань</vt:lpstr>
      <vt:lpstr>2_Грань</vt:lpstr>
      <vt:lpstr>3_Грань</vt:lpstr>
      <vt:lpstr>Презентация PowerPoint</vt:lpstr>
      <vt:lpstr>Нормативно-правовая основа организации отдыха и оздоровления детей с ОВЗ</vt:lpstr>
      <vt:lpstr>Прием детей с ОВЗ и детей-инвалидов в детские лагеря</vt:lpstr>
      <vt:lpstr>Руководителями органов и организаций, предоставляющих услуги в сфере образования, обеспечивается создание инвалидам следующих условий доступности объектов в соответствии с требованиями, установленными законодательными и иными НПА</vt:lpstr>
      <vt:lpstr>Руководителями органов и организаций, предоставляющих услуги в сфере образования, обеспечивается создание инвалидам следующих условий доступности объектов в соответствии с требованиями, установленными законодательными и иными НПА</vt:lpstr>
      <vt:lpstr>Органы и организации, предоставляющие услуги в сфере образования, в целях определения мер по поэтапному повышению уровня доступности для инвалидов объектов и предоставляемых услуг проводят обследование данных объектов и предоставляемых услуг, по результатам которого составляется паспорт доступности для инвалидов объекта и услуг  (далее соответственно - обследование и паспортизация, Паспорт доступности)</vt:lpstr>
      <vt:lpstr>Оценка соответствия уровня обеспечения доступности для инвалидов объектов осуществляется с использованием следующих показателей доступности для инвалидов объектов и предоставляемых услуг в сфере образования:</vt:lpstr>
      <vt:lpstr>Органы и организации, предоставляющие услуги в сфере образования, с использованием показателей, предусмотренных пунктами 11 и 12 настоящего Порядка, а также на основании представленных Паспортов доступности разрабатывают и утверждают планы мероприятий (далее - "дорожные карты") по повышению значений показателей доступности для инвалидов объектов и услуг в соответствии с Правилами разработки федеральными органами исполнительной власти, органами исполнительной власти субъектов Российской Федерации, органами местного самоуправления мероприятий по повышению значений показателей доступности для инвалидов и услуг в установленных сферах деятельности, утвержденными постановле (Собрание законодательства Российской Федерации, 2015,N26,ст.3894). нием Правительства Российской Федерации от 17 июня 2015 года N 599</vt:lpstr>
      <vt:lpstr>Конкурсные требования Госпрограммы «Доступная среда»</vt:lpstr>
      <vt:lpstr>ОБЩАЯ ПРОБЛЕМА ИНКЛЮЗИВНЫХ СМЕН</vt:lpstr>
      <vt:lpstr>ОСНОВНЫЕ ПРИЧИНЫ ОТКАЗА РАБОТАТЬ С ДЕТЬМИ С ОГРАНИЧЕННЫМИ ВОЗМОЖНОСТЯМИ ЗДОРОВЬЯ</vt:lpstr>
      <vt:lpstr>Виды инклюзии в лагере</vt:lpstr>
      <vt:lpstr>Основные этапы проведения инклюзивных смен</vt:lpstr>
      <vt:lpstr>Результаты инклюзивной смены</vt:lpstr>
      <vt:lpstr>Кадровое сопровождение реализации программ проведения инклюзивных смен </vt:lpstr>
      <vt:lpstr>В ходе инклюзивных смен педагогами должны решаться следующие задачи:</vt:lpstr>
      <vt:lpstr>Рекомендуемый режим дня:</vt:lpstr>
      <vt:lpstr>Педагог движущая сила инклюзии</vt:lpstr>
      <vt:lpstr>ЧТО МЕШАЕТ ВОЖАТЫМ РАБОТАТЬ С ДЕТЬМИ С ОСОБЫМИ ПОТРЕБНОСТЯМИ  ЗДОРОВЬЯ?</vt:lpstr>
      <vt:lpstr>1. ПРОЯВЛЯЙ ЭМПАТИЮ 24/7 (ЧУВСТВУЙ ЭМОЦИОНАЛЬНОЕ СОСТОЯНИЕ СВОИХ ДЕТЕЙ, НАПАРНИКА.  СВОИХ = ВСЕХ, ПОТОМУ ЧТО В ЛАГЕРЕ НЕ БЫВАЕТ ЧУЖИХ ДЕТЕЙ!)</vt:lpstr>
      <vt:lpstr>Доступность получения дополнительного образования для детей с ограниченными возможностями здоровья по зрению в детских лагерях </vt:lpstr>
      <vt:lpstr>Доступность получения дополнительного образования для детей с ограниченными возможностями здоровья по слуху</vt:lpstr>
      <vt:lpstr>Доступность получения дополнительного образования для детей, имеющих нарушения опорно-двигательного аппарата</vt:lpstr>
      <vt:lpstr>Численный состав объединения может быть уменьшен при включении в него  детей с ограниченными возможностями здоровья и (или) детей-инвалидов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Ооржак А.А.</dc:creator>
  <cp:lastModifiedBy>Владимировна</cp:lastModifiedBy>
  <cp:revision>72</cp:revision>
  <dcterms:created xsi:type="dcterms:W3CDTF">2020-09-01T05:14:56Z</dcterms:created>
  <dcterms:modified xsi:type="dcterms:W3CDTF">2022-02-21T02:37:39Z</dcterms:modified>
</cp:coreProperties>
</file>